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8" r:id="rId7"/>
    <p:sldId id="264" r:id="rId8"/>
    <p:sldId id="269" r:id="rId9"/>
    <p:sldId id="271" r:id="rId10"/>
    <p:sldId id="273" r:id="rId11"/>
    <p:sldId id="275" r:id="rId12"/>
    <p:sldId id="277" r:id="rId13"/>
    <p:sldId id="279" r:id="rId14"/>
    <p:sldId id="281" r:id="rId15"/>
    <p:sldId id="283" r:id="rId16"/>
    <p:sldId id="285" r:id="rId17"/>
    <p:sldId id="287" r:id="rId18"/>
    <p:sldId id="289" r:id="rId19"/>
    <p:sldId id="291" r:id="rId20"/>
    <p:sldId id="295" r:id="rId21"/>
    <p:sldId id="296" r:id="rId22"/>
    <p:sldId id="303" r:id="rId23"/>
    <p:sldId id="304" r:id="rId24"/>
    <p:sldId id="298" r:id="rId25"/>
    <p:sldId id="300" r:id="rId26"/>
    <p:sldId id="30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373"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eriodic_table_period" TargetMode="External"/><Relationship Id="rId2" Type="http://schemas.openxmlformats.org/officeDocument/2006/relationships/hyperlink" Target="https://en.wikipedia.org/wiki/Block_(periodic_table)" TargetMode="External"/><Relationship Id="rId1" Type="http://schemas.openxmlformats.org/officeDocument/2006/relationships/slideLayout" Target="../slideLayouts/slideLayout2.xml"/><Relationship Id="rId4" Type="http://schemas.openxmlformats.org/officeDocument/2006/relationships/hyperlink" Target="https://en.wikipedia.org/wiki/Periodic_table_grou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Arial" pitchFamily="34" charset="0"/>
                <a:cs typeface="Arial" pitchFamily="34" charset="0"/>
              </a:rPr>
              <a:t>PERIODIC CLASSIFICATION OF ELEMENTS</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81000" y="1676400"/>
            <a:ext cx="8229600" cy="4602163"/>
          </a:xfrm>
        </p:spPr>
        <p:txBody>
          <a:bodyPr/>
          <a:lstStyle/>
          <a:p>
            <a:pPr marL="584200" indent="-571500">
              <a:lnSpc>
                <a:spcPct val="100000"/>
              </a:lnSpc>
              <a:spcBef>
                <a:spcPts val="484"/>
              </a:spcBef>
              <a:buClr>
                <a:srgbClr val="863623"/>
              </a:buClr>
              <a:buNone/>
              <a:tabLst>
                <a:tab pos="583565" algn="l"/>
                <a:tab pos="584200" algn="l"/>
              </a:tabLst>
            </a:pPr>
            <a:r>
              <a:rPr lang="en-US" spc="-150" dirty="0" smtClean="0">
                <a:solidFill>
                  <a:srgbClr val="C00000"/>
                </a:solidFill>
              </a:rPr>
              <a:t>CONTENTS:</a:t>
            </a:r>
            <a:endParaRPr lang="en-US" i="1" dirty="0" smtClean="0">
              <a:latin typeface="Arial" pitchFamily="34" charset="0"/>
              <a:cs typeface="Arial" pitchFamily="34" charset="0"/>
            </a:endParaRPr>
          </a:p>
          <a:p>
            <a:pPr marL="584200" indent="-571500">
              <a:lnSpc>
                <a:spcPct val="100000"/>
              </a:lnSpc>
              <a:spcBef>
                <a:spcPts val="484"/>
              </a:spcBef>
              <a:buClr>
                <a:srgbClr val="863623"/>
              </a:buClr>
              <a:buFont typeface="Wingdings" pitchFamily="2" charset="2"/>
              <a:buChar char="Ø"/>
              <a:tabLst>
                <a:tab pos="583565" algn="l"/>
                <a:tab pos="584200" algn="l"/>
              </a:tabLst>
            </a:pPr>
            <a:r>
              <a:rPr lang="en-US" i="1" dirty="0" smtClean="0">
                <a:latin typeface="Arial" pitchFamily="34" charset="0"/>
                <a:cs typeface="Arial" pitchFamily="34" charset="0"/>
              </a:rPr>
              <a:t>What is </a:t>
            </a:r>
            <a:r>
              <a:rPr lang="en-US" i="1" spc="-5" dirty="0" smtClean="0">
                <a:latin typeface="Arial" pitchFamily="34" charset="0"/>
                <a:cs typeface="Arial" pitchFamily="34" charset="0"/>
              </a:rPr>
              <a:t>Periodic</a:t>
            </a:r>
            <a:r>
              <a:rPr lang="en-US" i="1" spc="-20" dirty="0" smtClean="0">
                <a:latin typeface="Arial" pitchFamily="34" charset="0"/>
                <a:cs typeface="Arial" pitchFamily="34" charset="0"/>
              </a:rPr>
              <a:t> </a:t>
            </a:r>
            <a:r>
              <a:rPr lang="en-US" i="1" dirty="0" smtClean="0">
                <a:latin typeface="Arial" pitchFamily="34" charset="0"/>
                <a:cs typeface="Arial" pitchFamily="34" charset="0"/>
              </a:rPr>
              <a:t>table</a:t>
            </a:r>
            <a:endParaRPr lang="en-US" dirty="0" smtClean="0">
              <a:latin typeface="Arial" pitchFamily="34" charset="0"/>
              <a:cs typeface="Arial" pitchFamily="34" charset="0"/>
            </a:endParaRPr>
          </a:p>
          <a:p>
            <a:pPr marL="584200" indent="-571500">
              <a:lnSpc>
                <a:spcPct val="100000"/>
              </a:lnSpc>
              <a:spcBef>
                <a:spcPts val="385"/>
              </a:spcBef>
              <a:buClr>
                <a:srgbClr val="863623"/>
              </a:buClr>
              <a:buFont typeface="Wingdings" pitchFamily="2" charset="2"/>
              <a:buChar char="Ø"/>
              <a:tabLst>
                <a:tab pos="583565" algn="l"/>
                <a:tab pos="584200" algn="l"/>
              </a:tabLst>
            </a:pPr>
            <a:r>
              <a:rPr lang="en-US" i="1" spc="-5" dirty="0" smtClean="0">
                <a:latin typeface="Arial" pitchFamily="34" charset="0"/>
                <a:cs typeface="Arial" pitchFamily="34" charset="0"/>
              </a:rPr>
              <a:t>Need </a:t>
            </a:r>
            <a:r>
              <a:rPr lang="en-US" i="1" dirty="0" smtClean="0">
                <a:latin typeface="Arial" pitchFamily="34" charset="0"/>
                <a:cs typeface="Arial" pitchFamily="34" charset="0"/>
              </a:rPr>
              <a:t>for classification </a:t>
            </a:r>
            <a:r>
              <a:rPr lang="en-US" i="1" spc="-5" dirty="0" smtClean="0">
                <a:latin typeface="Arial" pitchFamily="34" charset="0"/>
                <a:cs typeface="Arial" pitchFamily="34" charset="0"/>
              </a:rPr>
              <a:t>of</a:t>
            </a:r>
            <a:r>
              <a:rPr lang="en-US" i="1" spc="-85" dirty="0" smtClean="0">
                <a:latin typeface="Arial" pitchFamily="34" charset="0"/>
                <a:cs typeface="Arial" pitchFamily="34" charset="0"/>
              </a:rPr>
              <a:t> </a:t>
            </a:r>
            <a:r>
              <a:rPr lang="en-US" i="1" spc="-5" dirty="0" smtClean="0">
                <a:latin typeface="Arial" pitchFamily="34" charset="0"/>
                <a:cs typeface="Arial" pitchFamily="34" charset="0"/>
              </a:rPr>
              <a:t>elements</a:t>
            </a:r>
            <a:endParaRPr lang="en-US" dirty="0" smtClean="0">
              <a:latin typeface="Arial" pitchFamily="34" charset="0"/>
              <a:cs typeface="Arial" pitchFamily="34" charset="0"/>
            </a:endParaRPr>
          </a:p>
          <a:p>
            <a:pPr marL="584200" indent="-571500">
              <a:lnSpc>
                <a:spcPct val="100000"/>
              </a:lnSpc>
              <a:spcBef>
                <a:spcPts val="385"/>
              </a:spcBef>
              <a:buClr>
                <a:srgbClr val="863623"/>
              </a:buClr>
              <a:buFont typeface="Wingdings" pitchFamily="2" charset="2"/>
              <a:buChar char="Ø"/>
              <a:tabLst>
                <a:tab pos="584200" algn="l"/>
              </a:tabLst>
            </a:pPr>
            <a:r>
              <a:rPr lang="en-US" i="1" dirty="0" err="1" smtClean="0">
                <a:latin typeface="Arial" pitchFamily="34" charset="0"/>
                <a:cs typeface="Arial" pitchFamily="34" charset="0"/>
              </a:rPr>
              <a:t>Dobereiner’s</a:t>
            </a:r>
            <a:r>
              <a:rPr lang="en-US" i="1" spc="-45" dirty="0" smtClean="0">
                <a:latin typeface="Arial" pitchFamily="34" charset="0"/>
                <a:cs typeface="Arial" pitchFamily="34" charset="0"/>
              </a:rPr>
              <a:t> </a:t>
            </a:r>
            <a:r>
              <a:rPr lang="en-US" i="1" spc="-5" dirty="0" smtClean="0">
                <a:latin typeface="Arial" pitchFamily="34" charset="0"/>
                <a:cs typeface="Arial" pitchFamily="34" charset="0"/>
              </a:rPr>
              <a:t>Triads</a:t>
            </a:r>
            <a:endParaRPr lang="en-US" dirty="0" smtClean="0">
              <a:latin typeface="Arial" pitchFamily="34" charset="0"/>
              <a:cs typeface="Arial" pitchFamily="34" charset="0"/>
            </a:endParaRPr>
          </a:p>
          <a:p>
            <a:pPr marL="584200" indent="-571500">
              <a:lnSpc>
                <a:spcPct val="100000"/>
              </a:lnSpc>
              <a:spcBef>
                <a:spcPts val="385"/>
              </a:spcBef>
              <a:buClr>
                <a:srgbClr val="863623"/>
              </a:buClr>
              <a:buFont typeface="Wingdings" pitchFamily="2" charset="2"/>
              <a:buChar char="Ø"/>
              <a:tabLst>
                <a:tab pos="584200" algn="l"/>
              </a:tabLst>
            </a:pPr>
            <a:r>
              <a:rPr lang="en-US" i="1" spc="-5" dirty="0" smtClean="0">
                <a:latin typeface="Arial" pitchFamily="34" charset="0"/>
                <a:cs typeface="Arial" pitchFamily="34" charset="0"/>
              </a:rPr>
              <a:t>Newland’s Law of</a:t>
            </a:r>
            <a:r>
              <a:rPr lang="en-US" i="1" spc="-20" dirty="0" smtClean="0">
                <a:latin typeface="Arial" pitchFamily="34" charset="0"/>
                <a:cs typeface="Arial" pitchFamily="34" charset="0"/>
              </a:rPr>
              <a:t> </a:t>
            </a:r>
            <a:r>
              <a:rPr lang="en-US" i="1" dirty="0" smtClean="0">
                <a:latin typeface="Arial" pitchFamily="34" charset="0"/>
                <a:cs typeface="Arial" pitchFamily="34" charset="0"/>
              </a:rPr>
              <a:t>Octaves</a:t>
            </a:r>
            <a:endParaRPr lang="en-US" dirty="0" smtClean="0">
              <a:latin typeface="Arial" pitchFamily="34" charset="0"/>
              <a:cs typeface="Arial" pitchFamily="34" charset="0"/>
            </a:endParaRPr>
          </a:p>
          <a:p>
            <a:pPr marL="584200" indent="-571500">
              <a:lnSpc>
                <a:spcPct val="100000"/>
              </a:lnSpc>
              <a:spcBef>
                <a:spcPts val="385"/>
              </a:spcBef>
              <a:buClr>
                <a:srgbClr val="863623"/>
              </a:buClr>
              <a:buFont typeface="Wingdings" pitchFamily="2" charset="2"/>
              <a:buChar char="Ø"/>
              <a:tabLst>
                <a:tab pos="584200" algn="l"/>
              </a:tabLst>
            </a:pPr>
            <a:r>
              <a:rPr lang="en-US" i="1" dirty="0" smtClean="0">
                <a:latin typeface="Arial" pitchFamily="34" charset="0"/>
                <a:cs typeface="Arial" pitchFamily="34" charset="0"/>
              </a:rPr>
              <a:t>Mendeleev’s </a:t>
            </a:r>
            <a:r>
              <a:rPr lang="en-US" i="1" spc="-5" dirty="0" smtClean="0">
                <a:latin typeface="Arial" pitchFamily="34" charset="0"/>
                <a:cs typeface="Arial" pitchFamily="34" charset="0"/>
              </a:rPr>
              <a:t>Periodic</a:t>
            </a:r>
            <a:r>
              <a:rPr lang="en-US" i="1" spc="-55" dirty="0" smtClean="0">
                <a:latin typeface="Arial" pitchFamily="34" charset="0"/>
                <a:cs typeface="Arial" pitchFamily="34" charset="0"/>
              </a:rPr>
              <a:t> </a:t>
            </a:r>
            <a:r>
              <a:rPr lang="en-US" i="1" spc="-5" dirty="0" smtClean="0">
                <a:latin typeface="Arial" pitchFamily="34" charset="0"/>
                <a:cs typeface="Arial" pitchFamily="34" charset="0"/>
              </a:rPr>
              <a:t>Table</a:t>
            </a:r>
            <a:endParaRPr lang="en-US" dirty="0" smtClean="0">
              <a:latin typeface="Arial" pitchFamily="34" charset="0"/>
              <a:cs typeface="Arial" pitchFamily="34" charset="0"/>
            </a:endParaRPr>
          </a:p>
          <a:p>
            <a:pPr marL="12700" marR="271780">
              <a:lnSpc>
                <a:spcPct val="110000"/>
              </a:lnSpc>
              <a:buClr>
                <a:srgbClr val="863623"/>
              </a:buClr>
              <a:buFont typeface="Wingdings" pitchFamily="2" charset="2"/>
              <a:buChar char="Ø"/>
              <a:tabLst>
                <a:tab pos="584200" algn="l"/>
              </a:tabLst>
            </a:pPr>
            <a:r>
              <a:rPr lang="en-US" i="1" dirty="0" smtClean="0">
                <a:latin typeface="Arial" pitchFamily="34" charset="0"/>
                <a:cs typeface="Arial" pitchFamily="34" charset="0"/>
              </a:rPr>
              <a:t>  Modern </a:t>
            </a:r>
            <a:r>
              <a:rPr lang="en-US" i="1" spc="-5" dirty="0" smtClean="0">
                <a:latin typeface="Arial" pitchFamily="34" charset="0"/>
                <a:cs typeface="Arial" pitchFamily="34" charset="0"/>
              </a:rPr>
              <a:t>Periodic Table  </a:t>
            </a:r>
          </a:p>
          <a:p>
            <a:pPr marL="12700" marR="271780">
              <a:lnSpc>
                <a:spcPct val="110000"/>
              </a:lnSpc>
              <a:buClr>
                <a:srgbClr val="863623"/>
              </a:buClr>
              <a:buFont typeface="Wingdings" pitchFamily="2" charset="2"/>
              <a:buChar char="Ø"/>
              <a:tabLst>
                <a:tab pos="584200" algn="l"/>
              </a:tabLst>
            </a:pPr>
            <a:r>
              <a:rPr lang="en-US" i="1" spc="-5" dirty="0" smtClean="0">
                <a:latin typeface="Arial" pitchFamily="34" charset="0"/>
                <a:cs typeface="Arial" pitchFamily="34" charset="0"/>
              </a:rPr>
              <a:t>  Trends </a:t>
            </a:r>
            <a:r>
              <a:rPr lang="en-US" i="1" dirty="0" smtClean="0">
                <a:latin typeface="Arial" pitchFamily="34" charset="0"/>
                <a:cs typeface="Arial" pitchFamily="34" charset="0"/>
              </a:rPr>
              <a:t>in Modern </a:t>
            </a:r>
            <a:r>
              <a:rPr lang="en-US" i="1" spc="-5" dirty="0" smtClean="0">
                <a:latin typeface="Arial" pitchFamily="34" charset="0"/>
                <a:cs typeface="Arial" pitchFamily="34" charset="0"/>
              </a:rPr>
              <a:t>Periodic</a:t>
            </a:r>
            <a:r>
              <a:rPr lang="en-US" i="1" spc="-50" dirty="0" smtClean="0">
                <a:latin typeface="Arial" pitchFamily="34" charset="0"/>
                <a:cs typeface="Arial" pitchFamily="34" charset="0"/>
              </a:rPr>
              <a:t> </a:t>
            </a:r>
            <a:r>
              <a:rPr lang="en-US" i="1" spc="-5" dirty="0" smtClean="0">
                <a:latin typeface="Arial" pitchFamily="34" charset="0"/>
                <a:cs typeface="Arial" pitchFamily="34" charset="0"/>
              </a:rPr>
              <a:t>Table</a:t>
            </a:r>
            <a:endParaRPr lang="en-US" dirty="0" smtClean="0">
              <a:latin typeface="Arial" pitchFamily="34" charset="0"/>
              <a:cs typeface="Arial" pitchFamily="34" charset="0"/>
            </a:endParaRPr>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7000" y="1523999"/>
            <a:ext cx="2538983" cy="388620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0" y="1295400"/>
            <a:ext cx="6781800" cy="5604739"/>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5" dirty="0">
                <a:latin typeface="Arial" pitchFamily="34" charset="0"/>
                <a:cs typeface="Arial" pitchFamily="34" charset="0"/>
              </a:rPr>
              <a:t>Newland </a:t>
            </a:r>
            <a:r>
              <a:rPr sz="3200" dirty="0">
                <a:latin typeface="Arial" pitchFamily="34" charset="0"/>
                <a:cs typeface="Arial" pitchFamily="34" charset="0"/>
              </a:rPr>
              <a:t>arranged element according</a:t>
            </a:r>
            <a:r>
              <a:rPr sz="3200" spc="-65" dirty="0">
                <a:latin typeface="Arial" pitchFamily="34" charset="0"/>
                <a:cs typeface="Arial" pitchFamily="34" charset="0"/>
              </a:rPr>
              <a:t> </a:t>
            </a:r>
            <a:r>
              <a:rPr sz="3200" spc="-5" dirty="0">
                <a:latin typeface="Arial" pitchFamily="34" charset="0"/>
                <a:cs typeface="Arial" pitchFamily="34" charset="0"/>
              </a:rPr>
              <a:t>to  their </a:t>
            </a:r>
            <a:r>
              <a:rPr sz="3200" dirty="0">
                <a:latin typeface="Arial" pitchFamily="34" charset="0"/>
                <a:cs typeface="Arial" pitchFamily="34" charset="0"/>
              </a:rPr>
              <a:t>increasing atomic</a:t>
            </a:r>
            <a:r>
              <a:rPr sz="3200" spc="5" dirty="0">
                <a:latin typeface="Arial" pitchFamily="34" charset="0"/>
                <a:cs typeface="Arial" pitchFamily="34" charset="0"/>
              </a:rPr>
              <a:t> </a:t>
            </a:r>
            <a:r>
              <a:rPr sz="3200" dirty="0">
                <a:latin typeface="Arial" pitchFamily="34" charset="0"/>
                <a:cs typeface="Arial" pitchFamily="34" charset="0"/>
              </a:rPr>
              <a:t>mass.</a:t>
            </a:r>
            <a:endParaRPr sz="3200">
              <a:latin typeface="Arial" pitchFamily="34" charset="0"/>
              <a:cs typeface="Arial" pitchFamily="34" charset="0"/>
            </a:endParaRPr>
          </a:p>
          <a:p>
            <a:pPr marL="355600" marR="184150" indent="-342900">
              <a:lnSpc>
                <a:spcPct val="100000"/>
              </a:lnSpc>
              <a:spcBef>
                <a:spcPts val="770"/>
              </a:spcBef>
              <a:buFont typeface="Arial"/>
              <a:buChar char="•"/>
              <a:tabLst>
                <a:tab pos="354965" algn="l"/>
                <a:tab pos="355600" algn="l"/>
              </a:tabLst>
            </a:pPr>
            <a:r>
              <a:rPr sz="3200" dirty="0">
                <a:latin typeface="Arial" pitchFamily="34" charset="0"/>
                <a:cs typeface="Arial" pitchFamily="34" charset="0"/>
              </a:rPr>
              <a:t>He found out that every eight element  had properties similar to first. This  came </a:t>
            </a:r>
            <a:r>
              <a:rPr sz="3200" spc="-5" dirty="0">
                <a:latin typeface="Arial" pitchFamily="34" charset="0"/>
                <a:cs typeface="Arial" pitchFamily="34" charset="0"/>
              </a:rPr>
              <a:t>to be </a:t>
            </a:r>
            <a:r>
              <a:rPr sz="3200" dirty="0">
                <a:latin typeface="Arial" pitchFamily="34" charset="0"/>
                <a:cs typeface="Arial" pitchFamily="34" charset="0"/>
              </a:rPr>
              <a:t>known as </a:t>
            </a:r>
            <a:r>
              <a:rPr sz="3200" b="1" dirty="0">
                <a:latin typeface="Arial" pitchFamily="34" charset="0"/>
                <a:cs typeface="Arial" pitchFamily="34" charset="0"/>
              </a:rPr>
              <a:t>Newlands’ law of  octave.</a:t>
            </a:r>
            <a:endParaRPr sz="3200">
              <a:latin typeface="Arial" pitchFamily="34" charset="0"/>
              <a:cs typeface="Arial" pitchFamily="34" charset="0"/>
            </a:endParaRPr>
          </a:p>
          <a:p>
            <a:pPr marL="355600" indent="-342900">
              <a:lnSpc>
                <a:spcPct val="100000"/>
              </a:lnSpc>
              <a:spcBef>
                <a:spcPts val="770"/>
              </a:spcBef>
              <a:buFont typeface="Arial"/>
              <a:buChar char="•"/>
              <a:tabLst>
                <a:tab pos="354965" algn="l"/>
                <a:tab pos="355600" algn="l"/>
              </a:tabLst>
            </a:pPr>
            <a:r>
              <a:rPr sz="3200" dirty="0">
                <a:latin typeface="Arial" pitchFamily="34" charset="0"/>
                <a:cs typeface="Arial" pitchFamily="34" charset="0"/>
              </a:rPr>
              <a:t>Example:</a:t>
            </a:r>
            <a:endParaRPr sz="3200">
              <a:latin typeface="Arial" pitchFamily="34" charset="0"/>
              <a:cs typeface="Arial" pitchFamily="34" charset="0"/>
            </a:endParaRPr>
          </a:p>
          <a:p>
            <a:pPr marL="379730">
              <a:lnSpc>
                <a:spcPct val="100000"/>
              </a:lnSpc>
              <a:spcBef>
                <a:spcPts val="1170"/>
              </a:spcBef>
              <a:tabLst>
                <a:tab pos="6755765" algn="l"/>
              </a:tabLst>
            </a:pPr>
            <a:r>
              <a:rPr sz="2800" spc="-5" dirty="0">
                <a:latin typeface="Arial" pitchFamily="34" charset="0"/>
                <a:cs typeface="Arial" pitchFamily="34" charset="0"/>
              </a:rPr>
              <a:t>Lithium and Sodium </a:t>
            </a:r>
            <a:r>
              <a:rPr sz="2800" spc="-10" dirty="0">
                <a:latin typeface="Arial" pitchFamily="34" charset="0"/>
                <a:cs typeface="Arial" pitchFamily="34" charset="0"/>
              </a:rPr>
              <a:t>were found</a:t>
            </a:r>
            <a:r>
              <a:rPr sz="2800" spc="95" dirty="0">
                <a:latin typeface="Arial" pitchFamily="34" charset="0"/>
                <a:cs typeface="Arial" pitchFamily="34" charset="0"/>
              </a:rPr>
              <a:t> </a:t>
            </a:r>
            <a:r>
              <a:rPr sz="2800" spc="-5" dirty="0">
                <a:latin typeface="Arial" pitchFamily="34" charset="0"/>
                <a:cs typeface="Arial" pitchFamily="34" charset="0"/>
              </a:rPr>
              <a:t>to</a:t>
            </a:r>
            <a:r>
              <a:rPr sz="2800" spc="10" dirty="0">
                <a:latin typeface="Arial" pitchFamily="34" charset="0"/>
                <a:cs typeface="Arial" pitchFamily="34" charset="0"/>
              </a:rPr>
              <a:t> </a:t>
            </a:r>
            <a:r>
              <a:rPr sz="2800" spc="-5" dirty="0">
                <a:latin typeface="Arial" pitchFamily="34" charset="0"/>
                <a:cs typeface="Arial" pitchFamily="34" charset="0"/>
              </a:rPr>
              <a:t>be	same</a:t>
            </a:r>
            <a:r>
              <a:rPr sz="2800" spc="-5" dirty="0">
                <a:solidFill>
                  <a:srgbClr val="001F5F"/>
                </a:solidFill>
                <a:latin typeface="Comic Sans MS"/>
                <a:cs typeface="Comic Sans MS"/>
              </a:rPr>
              <a:t>.</a:t>
            </a:r>
            <a:endParaRPr sz="2800">
              <a:latin typeface="Comic Sans MS"/>
              <a:cs typeface="Comic Sans MS"/>
            </a:endParaRPr>
          </a:p>
        </p:txBody>
      </p:sp>
      <p:grpSp>
        <p:nvGrpSpPr>
          <p:cNvPr id="4" name="object 4"/>
          <p:cNvGrpSpPr/>
          <p:nvPr/>
        </p:nvGrpSpPr>
        <p:grpSpPr>
          <a:xfrm>
            <a:off x="131063" y="397763"/>
            <a:ext cx="8750935" cy="565785"/>
            <a:chOff x="131063" y="397763"/>
            <a:chExt cx="8750935" cy="565785"/>
          </a:xfrm>
        </p:grpSpPr>
        <p:sp>
          <p:nvSpPr>
            <p:cNvPr id="5" name="object 5"/>
            <p:cNvSpPr/>
            <p:nvPr/>
          </p:nvSpPr>
          <p:spPr>
            <a:xfrm>
              <a:off x="178307" y="397763"/>
              <a:ext cx="8683752" cy="45110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1063" y="915923"/>
              <a:ext cx="8750808" cy="47244"/>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807" y="668079"/>
            <a:ext cx="8559985" cy="549490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1899"/>
            <a:ext cx="3883660" cy="696595"/>
          </a:xfrm>
          <a:prstGeom prst="rect">
            <a:avLst/>
          </a:prstGeom>
        </p:spPr>
        <p:txBody>
          <a:bodyPr vert="horz" wrap="square" lIns="0" tIns="13335" rIns="0" bIns="0" rtlCol="0">
            <a:spAutoFit/>
          </a:bodyPr>
          <a:lstStyle/>
          <a:p>
            <a:pPr marL="12700">
              <a:lnSpc>
                <a:spcPct val="100000"/>
              </a:lnSpc>
              <a:spcBef>
                <a:spcPts val="105"/>
              </a:spcBef>
            </a:pPr>
            <a:r>
              <a:rPr sz="4400" u="none" smtClean="0">
                <a:solidFill>
                  <a:srgbClr val="FF0000"/>
                </a:solidFill>
                <a:uFill>
                  <a:solidFill>
                    <a:srgbClr val="E36C09"/>
                  </a:solidFill>
                </a:uFill>
              </a:rPr>
              <a:t>Limi</a:t>
            </a:r>
            <a:r>
              <a:rPr sz="4400" u="none" spc="-55" smtClean="0">
                <a:solidFill>
                  <a:srgbClr val="FF0000"/>
                </a:solidFill>
                <a:uFill>
                  <a:solidFill>
                    <a:srgbClr val="E36C09"/>
                  </a:solidFill>
                </a:uFill>
              </a:rPr>
              <a:t>t</a:t>
            </a:r>
            <a:r>
              <a:rPr sz="4400" u="none" spc="-40" smtClean="0">
                <a:solidFill>
                  <a:srgbClr val="FF0000"/>
                </a:solidFill>
                <a:uFill>
                  <a:solidFill>
                    <a:srgbClr val="E36C09"/>
                  </a:solidFill>
                </a:uFill>
              </a:rPr>
              <a:t>a</a:t>
            </a:r>
            <a:r>
              <a:rPr sz="4400" u="none" smtClean="0">
                <a:solidFill>
                  <a:srgbClr val="FF0000"/>
                </a:solidFill>
                <a:uFill>
                  <a:solidFill>
                    <a:srgbClr val="E36C09"/>
                  </a:solidFill>
                </a:uFill>
              </a:rPr>
              <a:t>tio</a:t>
            </a:r>
            <a:r>
              <a:rPr sz="4400" u="none" spc="-15" smtClean="0">
                <a:solidFill>
                  <a:srgbClr val="FF0000"/>
                </a:solidFill>
                <a:uFill>
                  <a:solidFill>
                    <a:srgbClr val="E36C09"/>
                  </a:solidFill>
                </a:uFill>
              </a:rPr>
              <a:t>n</a:t>
            </a:r>
            <a:r>
              <a:rPr sz="4400" u="none" smtClean="0">
                <a:solidFill>
                  <a:srgbClr val="FF0000"/>
                </a:solidFill>
                <a:uFill>
                  <a:solidFill>
                    <a:srgbClr val="E36C09"/>
                  </a:solidFill>
                </a:uFill>
              </a:rPr>
              <a:t>s</a:t>
            </a:r>
            <a:r>
              <a:rPr lang="en-US" sz="4400" u="none" dirty="0" smtClean="0">
                <a:solidFill>
                  <a:srgbClr val="FF0000"/>
                </a:solidFill>
                <a:uFill>
                  <a:solidFill>
                    <a:srgbClr val="E36C09"/>
                  </a:solidFill>
                </a:uFill>
              </a:rPr>
              <a:t>:</a:t>
            </a:r>
            <a:endParaRPr sz="4400" u="none">
              <a:solidFill>
                <a:srgbClr val="FF0000"/>
              </a:solidFill>
            </a:endParaRPr>
          </a:p>
        </p:txBody>
      </p:sp>
      <p:sp>
        <p:nvSpPr>
          <p:cNvPr id="3" name="object 3"/>
          <p:cNvSpPr txBox="1"/>
          <p:nvPr/>
        </p:nvSpPr>
        <p:spPr>
          <a:xfrm>
            <a:off x="535940" y="1537461"/>
            <a:ext cx="7935595" cy="4305935"/>
          </a:xfrm>
          <a:prstGeom prst="rect">
            <a:avLst/>
          </a:prstGeom>
        </p:spPr>
        <p:txBody>
          <a:bodyPr vert="horz" wrap="square" lIns="0" tIns="94615" rIns="0" bIns="0" rtlCol="0">
            <a:spAutoFit/>
          </a:bodyPr>
          <a:lstStyle/>
          <a:p>
            <a:pPr marL="355600" marR="5080" indent="-342900" algn="just">
              <a:lnSpc>
                <a:spcPct val="80000"/>
              </a:lnSpc>
              <a:spcBef>
                <a:spcPts val="745"/>
              </a:spcBef>
              <a:buFont typeface="Arial"/>
              <a:buChar char="•"/>
              <a:tabLst>
                <a:tab pos="355600" algn="l"/>
              </a:tabLst>
            </a:pPr>
            <a:r>
              <a:rPr sz="2700" dirty="0">
                <a:latin typeface="Arial" pitchFamily="34" charset="0"/>
                <a:cs typeface="Arial" pitchFamily="34" charset="0"/>
              </a:rPr>
              <a:t>Law of octave </a:t>
            </a:r>
            <a:r>
              <a:rPr sz="2700" spc="-5" dirty="0">
                <a:latin typeface="Arial" pitchFamily="34" charset="0"/>
                <a:cs typeface="Arial" pitchFamily="34" charset="0"/>
              </a:rPr>
              <a:t>was </a:t>
            </a:r>
            <a:r>
              <a:rPr sz="2700" dirty="0">
                <a:latin typeface="Arial" pitchFamily="34" charset="0"/>
                <a:cs typeface="Arial" pitchFamily="34" charset="0"/>
              </a:rPr>
              <a:t>only applicable </a:t>
            </a:r>
            <a:r>
              <a:rPr sz="2700" spc="-5" dirty="0">
                <a:latin typeface="Arial" pitchFamily="34" charset="0"/>
                <a:cs typeface="Arial" pitchFamily="34" charset="0"/>
              </a:rPr>
              <a:t>up to </a:t>
            </a:r>
            <a:r>
              <a:rPr sz="2700" dirty="0">
                <a:latin typeface="Arial" pitchFamily="34" charset="0"/>
                <a:cs typeface="Arial" pitchFamily="34" charset="0"/>
              </a:rPr>
              <a:t>calcium  as after every eight element </a:t>
            </a:r>
            <a:r>
              <a:rPr sz="2700" spc="-5" dirty="0">
                <a:latin typeface="Arial" pitchFamily="34" charset="0"/>
                <a:cs typeface="Arial" pitchFamily="34" charset="0"/>
              </a:rPr>
              <a:t>did not </a:t>
            </a:r>
            <a:r>
              <a:rPr sz="2700" dirty="0">
                <a:latin typeface="Arial" pitchFamily="34" charset="0"/>
                <a:cs typeface="Arial" pitchFamily="34" charset="0"/>
              </a:rPr>
              <a:t>have same  properties </a:t>
            </a:r>
            <a:r>
              <a:rPr sz="2700" spc="-5" dirty="0">
                <a:latin typeface="Arial" pitchFamily="34" charset="0"/>
                <a:cs typeface="Arial" pitchFamily="34" charset="0"/>
              </a:rPr>
              <a:t>to that </a:t>
            </a:r>
            <a:r>
              <a:rPr sz="2700" dirty="0">
                <a:latin typeface="Arial" pitchFamily="34" charset="0"/>
                <a:cs typeface="Arial" pitchFamily="34" charset="0"/>
              </a:rPr>
              <a:t>of</a:t>
            </a:r>
            <a:r>
              <a:rPr sz="2700" spc="75" dirty="0">
                <a:latin typeface="Arial" pitchFamily="34" charset="0"/>
                <a:cs typeface="Arial" pitchFamily="34" charset="0"/>
              </a:rPr>
              <a:t> </a:t>
            </a:r>
            <a:r>
              <a:rPr sz="2700" spc="-5" dirty="0">
                <a:latin typeface="Arial" pitchFamily="34" charset="0"/>
                <a:cs typeface="Arial" pitchFamily="34" charset="0"/>
              </a:rPr>
              <a:t>first.</a:t>
            </a:r>
            <a:endParaRPr sz="2700">
              <a:latin typeface="Arial" pitchFamily="34" charset="0"/>
              <a:cs typeface="Arial" pitchFamily="34" charset="0"/>
            </a:endParaRPr>
          </a:p>
          <a:p>
            <a:pPr marL="355600" marR="279400" indent="-342900">
              <a:lnSpc>
                <a:spcPts val="2590"/>
              </a:lnSpc>
              <a:spcBef>
                <a:spcPts val="630"/>
              </a:spcBef>
              <a:buFont typeface="Arial"/>
              <a:buChar char="•"/>
              <a:tabLst>
                <a:tab pos="354965" algn="l"/>
                <a:tab pos="355600" algn="l"/>
              </a:tabLst>
            </a:pPr>
            <a:r>
              <a:rPr sz="2700" spc="-5" dirty="0">
                <a:latin typeface="Arial" pitchFamily="34" charset="0"/>
                <a:cs typeface="Arial" pitchFamily="34" charset="0"/>
              </a:rPr>
              <a:t>He assumed that </a:t>
            </a:r>
            <a:r>
              <a:rPr sz="2700" dirty="0">
                <a:latin typeface="Arial" pitchFamily="34" charset="0"/>
                <a:cs typeface="Arial" pitchFamily="34" charset="0"/>
              </a:rPr>
              <a:t>only </a:t>
            </a:r>
            <a:r>
              <a:rPr sz="2700" spc="-5" dirty="0">
                <a:latin typeface="Arial" pitchFamily="34" charset="0"/>
                <a:cs typeface="Arial" pitchFamily="34" charset="0"/>
              </a:rPr>
              <a:t>56 </a:t>
            </a:r>
            <a:r>
              <a:rPr sz="2700" dirty="0">
                <a:latin typeface="Arial" pitchFamily="34" charset="0"/>
                <a:cs typeface="Arial" pitchFamily="34" charset="0"/>
              </a:rPr>
              <a:t>element </a:t>
            </a:r>
            <a:r>
              <a:rPr sz="2700" spc="-5" dirty="0">
                <a:latin typeface="Arial" pitchFamily="34" charset="0"/>
                <a:cs typeface="Arial" pitchFamily="34" charset="0"/>
              </a:rPr>
              <a:t>existed </a:t>
            </a:r>
            <a:r>
              <a:rPr sz="2700" dirty="0">
                <a:latin typeface="Arial" pitchFamily="34" charset="0"/>
                <a:cs typeface="Arial" pitchFamily="34" charset="0"/>
              </a:rPr>
              <a:t>and  </a:t>
            </a:r>
            <a:r>
              <a:rPr sz="2700" spc="-5" dirty="0">
                <a:latin typeface="Arial" pitchFamily="34" charset="0"/>
                <a:cs typeface="Arial" pitchFamily="34" charset="0"/>
              </a:rPr>
              <a:t>no </a:t>
            </a:r>
            <a:r>
              <a:rPr sz="2700" dirty="0">
                <a:latin typeface="Arial" pitchFamily="34" charset="0"/>
                <a:cs typeface="Arial" pitchFamily="34" charset="0"/>
              </a:rPr>
              <a:t>more elements </a:t>
            </a:r>
            <a:r>
              <a:rPr sz="2700" spc="-5" dirty="0">
                <a:latin typeface="Arial" pitchFamily="34" charset="0"/>
                <a:cs typeface="Arial" pitchFamily="34" charset="0"/>
              </a:rPr>
              <a:t>were to be</a:t>
            </a:r>
            <a:r>
              <a:rPr sz="2700" spc="35" dirty="0">
                <a:latin typeface="Arial" pitchFamily="34" charset="0"/>
                <a:cs typeface="Arial" pitchFamily="34" charset="0"/>
              </a:rPr>
              <a:t> </a:t>
            </a:r>
            <a:r>
              <a:rPr sz="2700" spc="-5" dirty="0">
                <a:latin typeface="Arial" pitchFamily="34" charset="0"/>
                <a:cs typeface="Arial" pitchFamily="34" charset="0"/>
              </a:rPr>
              <a:t>discovered.</a:t>
            </a:r>
            <a:endParaRPr sz="2700">
              <a:latin typeface="Arial" pitchFamily="34" charset="0"/>
              <a:cs typeface="Arial" pitchFamily="34" charset="0"/>
            </a:endParaRPr>
          </a:p>
          <a:p>
            <a:pPr marL="355600" marR="501015" indent="-342900">
              <a:lnSpc>
                <a:spcPts val="2590"/>
              </a:lnSpc>
              <a:spcBef>
                <a:spcPts val="650"/>
              </a:spcBef>
              <a:buFont typeface="Arial"/>
              <a:buChar char="•"/>
              <a:tabLst>
                <a:tab pos="354965" algn="l"/>
                <a:tab pos="355600" algn="l"/>
              </a:tabLst>
            </a:pPr>
            <a:r>
              <a:rPr sz="2700" spc="-5" dirty="0">
                <a:latin typeface="Arial" pitchFamily="34" charset="0"/>
                <a:cs typeface="Arial" pitchFamily="34" charset="0"/>
              </a:rPr>
              <a:t>In </a:t>
            </a:r>
            <a:r>
              <a:rPr sz="2700" dirty="0">
                <a:latin typeface="Arial" pitchFamily="34" charset="0"/>
                <a:cs typeface="Arial" pitchFamily="34" charset="0"/>
              </a:rPr>
              <a:t>order </a:t>
            </a:r>
            <a:r>
              <a:rPr sz="2700" spc="-5" dirty="0">
                <a:latin typeface="Arial" pitchFamily="34" charset="0"/>
                <a:cs typeface="Arial" pitchFamily="34" charset="0"/>
              </a:rPr>
              <a:t>to fit </a:t>
            </a:r>
            <a:r>
              <a:rPr sz="2700" dirty="0">
                <a:latin typeface="Arial" pitchFamily="34" charset="0"/>
                <a:cs typeface="Arial" pitchFamily="34" charset="0"/>
              </a:rPr>
              <a:t>elements </a:t>
            </a:r>
            <a:r>
              <a:rPr sz="2700" spc="-5" dirty="0">
                <a:latin typeface="Arial" pitchFamily="34" charset="0"/>
                <a:cs typeface="Arial" pitchFamily="34" charset="0"/>
              </a:rPr>
              <a:t>into the </a:t>
            </a:r>
            <a:r>
              <a:rPr sz="2700" dirty="0">
                <a:latin typeface="Arial" pitchFamily="34" charset="0"/>
                <a:cs typeface="Arial" pitchFamily="34" charset="0"/>
              </a:rPr>
              <a:t>table,  Newlands’ </a:t>
            </a:r>
            <a:r>
              <a:rPr sz="2700" spc="-5" dirty="0">
                <a:latin typeface="Arial" pitchFamily="34" charset="0"/>
                <a:cs typeface="Arial" pitchFamily="34" charset="0"/>
              </a:rPr>
              <a:t>adjusted two </a:t>
            </a:r>
            <a:r>
              <a:rPr sz="2700" dirty="0">
                <a:latin typeface="Arial" pitchFamily="34" charset="0"/>
                <a:cs typeface="Arial" pitchFamily="34" charset="0"/>
              </a:rPr>
              <a:t>elements like</a:t>
            </a:r>
            <a:r>
              <a:rPr sz="2700" spc="-30" dirty="0">
                <a:latin typeface="Arial" pitchFamily="34" charset="0"/>
                <a:cs typeface="Arial" pitchFamily="34" charset="0"/>
              </a:rPr>
              <a:t> </a:t>
            </a:r>
            <a:r>
              <a:rPr sz="2700" dirty="0">
                <a:latin typeface="Arial" pitchFamily="34" charset="0"/>
                <a:cs typeface="Arial" pitchFamily="34" charset="0"/>
              </a:rPr>
              <a:t>cobalt</a:t>
            </a:r>
            <a:endParaRPr sz="2700">
              <a:latin typeface="Arial" pitchFamily="34" charset="0"/>
              <a:cs typeface="Arial" pitchFamily="34" charset="0"/>
            </a:endParaRPr>
          </a:p>
          <a:p>
            <a:pPr marL="355600" marR="438784">
              <a:lnSpc>
                <a:spcPct val="80000"/>
              </a:lnSpc>
              <a:spcBef>
                <a:spcPts val="30"/>
              </a:spcBef>
            </a:pPr>
            <a:r>
              <a:rPr sz="2700" dirty="0">
                <a:latin typeface="Arial" pitchFamily="34" charset="0"/>
                <a:cs typeface="Arial" pitchFamily="34" charset="0"/>
              </a:rPr>
              <a:t>and nickel </a:t>
            </a:r>
            <a:r>
              <a:rPr sz="2700" spc="-5" dirty="0">
                <a:latin typeface="Arial" pitchFamily="34" charset="0"/>
                <a:cs typeface="Arial" pitchFamily="34" charset="0"/>
              </a:rPr>
              <a:t>in the </a:t>
            </a:r>
            <a:r>
              <a:rPr sz="2700" dirty="0">
                <a:latin typeface="Arial" pitchFamily="34" charset="0"/>
                <a:cs typeface="Arial" pitchFamily="34" charset="0"/>
              </a:rPr>
              <a:t>same slot and also put some  unlike elements </a:t>
            </a:r>
            <a:r>
              <a:rPr sz="2700" spc="-5" dirty="0">
                <a:latin typeface="Arial" pitchFamily="34" charset="0"/>
                <a:cs typeface="Arial" pitchFamily="34" charset="0"/>
              </a:rPr>
              <a:t>under the </a:t>
            </a:r>
            <a:r>
              <a:rPr sz="2700" dirty="0">
                <a:latin typeface="Arial" pitchFamily="34" charset="0"/>
                <a:cs typeface="Arial" pitchFamily="34" charset="0"/>
              </a:rPr>
              <a:t>same</a:t>
            </a:r>
            <a:r>
              <a:rPr sz="2700" spc="5" dirty="0">
                <a:latin typeface="Arial" pitchFamily="34" charset="0"/>
                <a:cs typeface="Arial" pitchFamily="34" charset="0"/>
              </a:rPr>
              <a:t> </a:t>
            </a:r>
            <a:r>
              <a:rPr sz="2700" spc="-15" dirty="0">
                <a:latin typeface="Arial" pitchFamily="34" charset="0"/>
                <a:cs typeface="Arial" pitchFamily="34" charset="0"/>
              </a:rPr>
              <a:t>note.</a:t>
            </a:r>
            <a:endParaRPr sz="2700">
              <a:latin typeface="Arial" pitchFamily="34" charset="0"/>
              <a:cs typeface="Arial" pitchFamily="34" charset="0"/>
            </a:endParaRPr>
          </a:p>
          <a:p>
            <a:pPr marL="562610" marR="421640" indent="102870" algn="ctr">
              <a:lnSpc>
                <a:spcPct val="80000"/>
              </a:lnSpc>
              <a:spcBef>
                <a:spcPts val="645"/>
              </a:spcBef>
              <a:tabLst>
                <a:tab pos="2156460" algn="l"/>
              </a:tabLst>
            </a:pPr>
            <a:r>
              <a:rPr sz="2700" b="1" spc="-5" dirty="0">
                <a:latin typeface="Arial" pitchFamily="34" charset="0"/>
                <a:cs typeface="Arial" pitchFamily="34" charset="0"/>
              </a:rPr>
              <a:t>So this </a:t>
            </a:r>
            <a:r>
              <a:rPr sz="2700" b="1" dirty="0">
                <a:latin typeface="Arial" pitchFamily="34" charset="0"/>
                <a:cs typeface="Arial" pitchFamily="34" charset="0"/>
              </a:rPr>
              <a:t>law only </a:t>
            </a:r>
            <a:r>
              <a:rPr sz="2700" b="1" spc="-5" dirty="0">
                <a:latin typeface="Arial" pitchFamily="34" charset="0"/>
                <a:cs typeface="Arial" pitchFamily="34" charset="0"/>
              </a:rPr>
              <a:t>worked well with </a:t>
            </a:r>
            <a:r>
              <a:rPr sz="2700" b="1" dirty="0">
                <a:latin typeface="Arial" pitchFamily="34" charset="0"/>
                <a:cs typeface="Arial" pitchFamily="34" charset="0"/>
              </a:rPr>
              <a:t>lighter  </a:t>
            </a:r>
            <a:r>
              <a:rPr sz="2700" b="1" spc="-5" dirty="0">
                <a:latin typeface="Arial" pitchFamily="34" charset="0"/>
                <a:cs typeface="Arial" pitchFamily="34" charset="0"/>
              </a:rPr>
              <a:t>elements	</a:t>
            </a:r>
            <a:r>
              <a:rPr sz="2700" b="1" dirty="0">
                <a:latin typeface="Arial" pitchFamily="34" charset="0"/>
                <a:cs typeface="Arial" pitchFamily="34" charset="0"/>
              </a:rPr>
              <a:t>hence </a:t>
            </a:r>
            <a:r>
              <a:rPr sz="2700" b="1" spc="-5" dirty="0">
                <a:latin typeface="Arial" pitchFamily="34" charset="0"/>
                <a:cs typeface="Arial" pitchFamily="34" charset="0"/>
              </a:rPr>
              <a:t>it was not </a:t>
            </a:r>
            <a:r>
              <a:rPr sz="2700" b="1" dirty="0">
                <a:latin typeface="Arial" pitchFamily="34" charset="0"/>
                <a:cs typeface="Arial" pitchFamily="34" charset="0"/>
              </a:rPr>
              <a:t>applicable</a:t>
            </a:r>
            <a:r>
              <a:rPr sz="2700" b="1" spc="-55" dirty="0">
                <a:latin typeface="Arial" pitchFamily="34" charset="0"/>
                <a:cs typeface="Arial" pitchFamily="34" charset="0"/>
              </a:rPr>
              <a:t> </a:t>
            </a:r>
            <a:r>
              <a:rPr sz="2700" b="1" spc="-5" dirty="0">
                <a:latin typeface="Arial" pitchFamily="34" charset="0"/>
                <a:cs typeface="Arial" pitchFamily="34" charset="0"/>
              </a:rPr>
              <a:t>with  elements	have </a:t>
            </a:r>
            <a:r>
              <a:rPr sz="2700" b="1" dirty="0">
                <a:latin typeface="Arial" pitchFamily="34" charset="0"/>
                <a:cs typeface="Arial" pitchFamily="34" charset="0"/>
              </a:rPr>
              <a:t>atomic mass </a:t>
            </a:r>
            <a:r>
              <a:rPr sz="2700" b="1" spc="-10" dirty="0">
                <a:latin typeface="Arial" pitchFamily="34" charset="0"/>
                <a:cs typeface="Arial" pitchFamily="34" charset="0"/>
              </a:rPr>
              <a:t>above</a:t>
            </a:r>
            <a:r>
              <a:rPr sz="2700" b="1" dirty="0">
                <a:latin typeface="Arial" pitchFamily="34" charset="0"/>
                <a:cs typeface="Arial" pitchFamily="34" charset="0"/>
              </a:rPr>
              <a:t> </a:t>
            </a:r>
            <a:r>
              <a:rPr sz="2700" b="1" spc="-5" dirty="0">
                <a:latin typeface="Arial" pitchFamily="34" charset="0"/>
                <a:cs typeface="Arial" pitchFamily="34" charset="0"/>
              </a:rPr>
              <a:t>40u</a:t>
            </a:r>
            <a:endParaRPr sz="270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495" y="1905000"/>
            <a:ext cx="6934200" cy="43434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348995" y="515112"/>
            <a:ext cx="7960359" cy="782320"/>
            <a:chOff x="348995" y="515112"/>
            <a:chExt cx="7960359" cy="782320"/>
          </a:xfrm>
        </p:grpSpPr>
        <p:sp>
          <p:nvSpPr>
            <p:cNvPr id="4" name="object 4"/>
            <p:cNvSpPr/>
            <p:nvPr/>
          </p:nvSpPr>
          <p:spPr>
            <a:xfrm>
              <a:off x="400811" y="515112"/>
              <a:ext cx="7717535" cy="6522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118" y="542798"/>
              <a:ext cx="7593380" cy="52946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47205" y="527050"/>
              <a:ext cx="7625186" cy="56121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8995" y="1123188"/>
              <a:ext cx="7959852" cy="17373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10654" y="1150620"/>
              <a:ext cx="7836534" cy="50800"/>
            </a:xfrm>
            <a:custGeom>
              <a:avLst/>
              <a:gdLst/>
              <a:ahLst/>
              <a:cxnLst/>
              <a:rect l="l" t="t" r="r" b="b"/>
              <a:pathLst>
                <a:path w="7836534" h="50800">
                  <a:moveTo>
                    <a:pt x="7836471" y="0"/>
                  </a:moveTo>
                  <a:lnTo>
                    <a:pt x="0" y="0"/>
                  </a:lnTo>
                  <a:lnTo>
                    <a:pt x="0" y="50291"/>
                  </a:lnTo>
                  <a:lnTo>
                    <a:pt x="7836471" y="50291"/>
                  </a:lnTo>
                  <a:lnTo>
                    <a:pt x="7836471" y="0"/>
                  </a:lnTo>
                  <a:close/>
                </a:path>
              </a:pathLst>
            </a:custGeom>
            <a:solidFill>
              <a:srgbClr val="FFEFE7"/>
            </a:solidFill>
          </p:spPr>
          <p:txBody>
            <a:bodyPr wrap="square" lIns="0" tIns="0" rIns="0" bIns="0" rtlCol="0"/>
            <a:lstStyle/>
            <a:p>
              <a:endParaRPr/>
            </a:p>
          </p:txBody>
        </p:sp>
        <p:sp>
          <p:nvSpPr>
            <p:cNvPr id="9" name="object 9"/>
            <p:cNvSpPr/>
            <p:nvPr/>
          </p:nvSpPr>
          <p:spPr>
            <a:xfrm>
              <a:off x="394652" y="1134618"/>
              <a:ext cx="7868475" cy="82296"/>
            </a:xfrm>
            <a:prstGeom prst="rect">
              <a:avLst/>
            </a:prstGeom>
            <a:blipFill>
              <a:blip r:embed="rId7" cstate="print"/>
              <a:stretch>
                <a:fillRect/>
              </a:stretch>
            </a:blipFill>
          </p:spPr>
          <p:txBody>
            <a:bodyPr wrap="square" lIns="0" tIns="0" rIns="0" bIns="0" rtlCol="0"/>
            <a:lstStyle/>
            <a:p>
              <a:endParaRPr/>
            </a:p>
          </p:txBody>
        </p:sp>
      </p:grpSp>
      <p:grpSp>
        <p:nvGrpSpPr>
          <p:cNvPr id="10" name="object 10"/>
          <p:cNvGrpSpPr/>
          <p:nvPr/>
        </p:nvGrpSpPr>
        <p:grpSpPr>
          <a:xfrm>
            <a:off x="6431279" y="1466088"/>
            <a:ext cx="2024380" cy="745490"/>
            <a:chOff x="6431279" y="1466088"/>
            <a:chExt cx="2024380" cy="745490"/>
          </a:xfrm>
        </p:grpSpPr>
        <p:sp>
          <p:nvSpPr>
            <p:cNvPr id="11" name="object 11"/>
            <p:cNvSpPr/>
            <p:nvPr/>
          </p:nvSpPr>
          <p:spPr>
            <a:xfrm>
              <a:off x="6435851" y="1466088"/>
              <a:ext cx="1985772" cy="609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497446" y="1494409"/>
              <a:ext cx="1862455" cy="486409"/>
            </a:xfrm>
            <a:custGeom>
              <a:avLst/>
              <a:gdLst/>
              <a:ahLst/>
              <a:cxnLst/>
              <a:rect l="l" t="t" r="r" b="b"/>
              <a:pathLst>
                <a:path w="1862454" h="486410">
                  <a:moveTo>
                    <a:pt x="978153" y="2286"/>
                  </a:moveTo>
                  <a:lnTo>
                    <a:pt x="849122" y="2286"/>
                  </a:lnTo>
                  <a:lnTo>
                    <a:pt x="842136" y="4699"/>
                  </a:lnTo>
                  <a:lnTo>
                    <a:pt x="836676" y="9525"/>
                  </a:lnTo>
                  <a:lnTo>
                    <a:pt x="831087" y="14350"/>
                  </a:lnTo>
                  <a:lnTo>
                    <a:pt x="828294" y="22225"/>
                  </a:lnTo>
                  <a:lnTo>
                    <a:pt x="828294" y="463803"/>
                  </a:lnTo>
                  <a:lnTo>
                    <a:pt x="831087" y="471677"/>
                  </a:lnTo>
                  <a:lnTo>
                    <a:pt x="836676" y="476503"/>
                  </a:lnTo>
                  <a:lnTo>
                    <a:pt x="842136" y="481329"/>
                  </a:lnTo>
                  <a:lnTo>
                    <a:pt x="849122" y="483742"/>
                  </a:lnTo>
                  <a:lnTo>
                    <a:pt x="985266" y="483742"/>
                  </a:lnTo>
                  <a:lnTo>
                    <a:pt x="1025699" y="481760"/>
                  </a:lnTo>
                  <a:lnTo>
                    <a:pt x="1071794" y="472739"/>
                  </a:lnTo>
                  <a:lnTo>
                    <a:pt x="1111638" y="455763"/>
                  </a:lnTo>
                  <a:lnTo>
                    <a:pt x="1143738" y="430498"/>
                  </a:lnTo>
                  <a:lnTo>
                    <a:pt x="1159409" y="408939"/>
                  </a:lnTo>
                  <a:lnTo>
                    <a:pt x="924178" y="408939"/>
                  </a:lnTo>
                  <a:lnTo>
                    <a:pt x="924178" y="272033"/>
                  </a:lnTo>
                  <a:lnTo>
                    <a:pt x="1157612" y="272033"/>
                  </a:lnTo>
                  <a:lnTo>
                    <a:pt x="1155217" y="268376"/>
                  </a:lnTo>
                  <a:lnTo>
                    <a:pt x="1127378" y="241728"/>
                  </a:lnTo>
                  <a:lnTo>
                    <a:pt x="1091279" y="225887"/>
                  </a:lnTo>
                  <a:lnTo>
                    <a:pt x="1081277" y="223646"/>
                  </a:lnTo>
                  <a:lnTo>
                    <a:pt x="1089044" y="220456"/>
                  </a:lnTo>
                  <a:lnTo>
                    <a:pt x="1118087" y="200660"/>
                  </a:lnTo>
                  <a:lnTo>
                    <a:pt x="924178" y="200660"/>
                  </a:lnTo>
                  <a:lnTo>
                    <a:pt x="924178" y="75564"/>
                  </a:lnTo>
                  <a:lnTo>
                    <a:pt x="1139152" y="75564"/>
                  </a:lnTo>
                  <a:lnTo>
                    <a:pt x="1137030" y="70357"/>
                  </a:lnTo>
                  <a:lnTo>
                    <a:pt x="1104900" y="32257"/>
                  </a:lnTo>
                  <a:lnTo>
                    <a:pt x="1067931" y="13969"/>
                  </a:lnTo>
                  <a:lnTo>
                    <a:pt x="1019063" y="4175"/>
                  </a:lnTo>
                  <a:lnTo>
                    <a:pt x="999472" y="2760"/>
                  </a:lnTo>
                  <a:lnTo>
                    <a:pt x="978153" y="2286"/>
                  </a:lnTo>
                  <a:close/>
                </a:path>
                <a:path w="1862454" h="486410">
                  <a:moveTo>
                    <a:pt x="1157612" y="272033"/>
                  </a:moveTo>
                  <a:lnTo>
                    <a:pt x="982218" y="272033"/>
                  </a:lnTo>
                  <a:lnTo>
                    <a:pt x="995007" y="272341"/>
                  </a:lnTo>
                  <a:lnTo>
                    <a:pt x="1006522" y="273256"/>
                  </a:lnTo>
                  <a:lnTo>
                    <a:pt x="1047549" y="286414"/>
                  </a:lnTo>
                  <a:lnTo>
                    <a:pt x="1072147" y="319609"/>
                  </a:lnTo>
                  <a:lnTo>
                    <a:pt x="1075308" y="342773"/>
                  </a:lnTo>
                  <a:lnTo>
                    <a:pt x="1074951" y="350539"/>
                  </a:lnTo>
                  <a:lnTo>
                    <a:pt x="1058378" y="387598"/>
                  </a:lnTo>
                  <a:lnTo>
                    <a:pt x="1021974" y="406528"/>
                  </a:lnTo>
                  <a:lnTo>
                    <a:pt x="994918" y="408939"/>
                  </a:lnTo>
                  <a:lnTo>
                    <a:pt x="1159409" y="408939"/>
                  </a:lnTo>
                  <a:lnTo>
                    <a:pt x="1175115" y="363823"/>
                  </a:lnTo>
                  <a:lnTo>
                    <a:pt x="1176908" y="339343"/>
                  </a:lnTo>
                  <a:lnTo>
                    <a:pt x="1176434" y="327366"/>
                  </a:lnTo>
                  <a:lnTo>
                    <a:pt x="1165365" y="285573"/>
                  </a:lnTo>
                  <a:lnTo>
                    <a:pt x="1160637" y="276653"/>
                  </a:lnTo>
                  <a:lnTo>
                    <a:pt x="1157612" y="272033"/>
                  </a:lnTo>
                  <a:close/>
                </a:path>
                <a:path w="1862454" h="486410">
                  <a:moveTo>
                    <a:pt x="1139152" y="75564"/>
                  </a:moveTo>
                  <a:lnTo>
                    <a:pt x="973708" y="75564"/>
                  </a:lnTo>
                  <a:lnTo>
                    <a:pt x="984474" y="75824"/>
                  </a:lnTo>
                  <a:lnTo>
                    <a:pt x="994108" y="76596"/>
                  </a:lnTo>
                  <a:lnTo>
                    <a:pt x="1038478" y="96519"/>
                  </a:lnTo>
                  <a:lnTo>
                    <a:pt x="1050417" y="136651"/>
                  </a:lnTo>
                  <a:lnTo>
                    <a:pt x="1050417" y="145287"/>
                  </a:lnTo>
                  <a:lnTo>
                    <a:pt x="1049020" y="153542"/>
                  </a:lnTo>
                  <a:lnTo>
                    <a:pt x="1046226" y="161289"/>
                  </a:lnTo>
                  <a:lnTo>
                    <a:pt x="1043558" y="169163"/>
                  </a:lnTo>
                  <a:lnTo>
                    <a:pt x="1012825" y="195579"/>
                  </a:lnTo>
                  <a:lnTo>
                    <a:pt x="978916" y="200660"/>
                  </a:lnTo>
                  <a:lnTo>
                    <a:pt x="1118087" y="200660"/>
                  </a:lnTo>
                  <a:lnTo>
                    <a:pt x="1141289" y="165153"/>
                  </a:lnTo>
                  <a:lnTo>
                    <a:pt x="1148120" y="122824"/>
                  </a:lnTo>
                  <a:lnTo>
                    <a:pt x="1147514" y="109595"/>
                  </a:lnTo>
                  <a:lnTo>
                    <a:pt x="1145428" y="95488"/>
                  </a:lnTo>
                  <a:lnTo>
                    <a:pt x="1141938" y="82405"/>
                  </a:lnTo>
                  <a:lnTo>
                    <a:pt x="1139152" y="75564"/>
                  </a:lnTo>
                  <a:close/>
                </a:path>
                <a:path w="1862454" h="486410">
                  <a:moveTo>
                    <a:pt x="233299" y="82295"/>
                  </a:moveTo>
                  <a:lnTo>
                    <a:pt x="135000" y="82295"/>
                  </a:lnTo>
                  <a:lnTo>
                    <a:pt x="135000" y="472820"/>
                  </a:lnTo>
                  <a:lnTo>
                    <a:pt x="135762" y="475106"/>
                  </a:lnTo>
                  <a:lnTo>
                    <a:pt x="137413" y="477012"/>
                  </a:lnTo>
                  <a:lnTo>
                    <a:pt x="139064" y="479043"/>
                  </a:lnTo>
                  <a:lnTo>
                    <a:pt x="141731" y="480694"/>
                  </a:lnTo>
                  <a:lnTo>
                    <a:pt x="145414" y="481838"/>
                  </a:lnTo>
                  <a:lnTo>
                    <a:pt x="149098" y="483107"/>
                  </a:lnTo>
                  <a:lnTo>
                    <a:pt x="154177" y="484124"/>
                  </a:lnTo>
                  <a:lnTo>
                    <a:pt x="167001" y="485653"/>
                  </a:lnTo>
                  <a:lnTo>
                    <a:pt x="174751" y="486028"/>
                  </a:lnTo>
                  <a:lnTo>
                    <a:pt x="193548" y="486028"/>
                  </a:lnTo>
                  <a:lnTo>
                    <a:pt x="201422" y="485648"/>
                  </a:lnTo>
                  <a:lnTo>
                    <a:pt x="214122" y="484124"/>
                  </a:lnTo>
                  <a:lnTo>
                    <a:pt x="219075" y="483107"/>
                  </a:lnTo>
                  <a:lnTo>
                    <a:pt x="222884" y="481838"/>
                  </a:lnTo>
                  <a:lnTo>
                    <a:pt x="226568" y="480694"/>
                  </a:lnTo>
                  <a:lnTo>
                    <a:pt x="229234" y="479043"/>
                  </a:lnTo>
                  <a:lnTo>
                    <a:pt x="232409" y="475106"/>
                  </a:lnTo>
                  <a:lnTo>
                    <a:pt x="233299" y="472820"/>
                  </a:lnTo>
                  <a:lnTo>
                    <a:pt x="233299" y="82295"/>
                  </a:lnTo>
                  <a:close/>
                </a:path>
                <a:path w="1862454" h="486410">
                  <a:moveTo>
                    <a:pt x="541020" y="0"/>
                  </a:moveTo>
                  <a:lnTo>
                    <a:pt x="502793" y="1015"/>
                  </a:lnTo>
                  <a:lnTo>
                    <a:pt x="477774" y="19430"/>
                  </a:lnTo>
                  <a:lnTo>
                    <a:pt x="329310" y="446531"/>
                  </a:lnTo>
                  <a:lnTo>
                    <a:pt x="326262" y="455167"/>
                  </a:lnTo>
                  <a:lnTo>
                    <a:pt x="324484" y="462152"/>
                  </a:lnTo>
                  <a:lnTo>
                    <a:pt x="323109" y="471550"/>
                  </a:lnTo>
                  <a:lnTo>
                    <a:pt x="323016" y="472820"/>
                  </a:lnTo>
                  <a:lnTo>
                    <a:pt x="323850" y="476630"/>
                  </a:lnTo>
                  <a:lnTo>
                    <a:pt x="366522" y="486028"/>
                  </a:lnTo>
                  <a:lnTo>
                    <a:pt x="374122" y="485981"/>
                  </a:lnTo>
                  <a:lnTo>
                    <a:pt x="413766" y="479170"/>
                  </a:lnTo>
                  <a:lnTo>
                    <a:pt x="419353" y="468121"/>
                  </a:lnTo>
                  <a:lnTo>
                    <a:pt x="449833" y="374014"/>
                  </a:lnTo>
                  <a:lnTo>
                    <a:pt x="735296" y="374014"/>
                  </a:lnTo>
                  <a:lnTo>
                    <a:pt x="709071" y="298830"/>
                  </a:lnTo>
                  <a:lnTo>
                    <a:pt x="471424" y="298830"/>
                  </a:lnTo>
                  <a:lnTo>
                    <a:pt x="539496" y="94233"/>
                  </a:lnTo>
                  <a:lnTo>
                    <a:pt x="637706" y="94233"/>
                  </a:lnTo>
                  <a:lnTo>
                    <a:pt x="612012" y="20574"/>
                  </a:lnTo>
                  <a:lnTo>
                    <a:pt x="610488" y="15748"/>
                  </a:lnTo>
                  <a:lnTo>
                    <a:pt x="568898" y="375"/>
                  </a:lnTo>
                  <a:lnTo>
                    <a:pt x="560720" y="174"/>
                  </a:lnTo>
                  <a:lnTo>
                    <a:pt x="541020" y="0"/>
                  </a:lnTo>
                  <a:close/>
                </a:path>
                <a:path w="1862454" h="486410">
                  <a:moveTo>
                    <a:pt x="735296" y="374014"/>
                  </a:moveTo>
                  <a:lnTo>
                    <a:pt x="630681" y="374014"/>
                  </a:lnTo>
                  <a:lnTo>
                    <a:pt x="663067" y="470662"/>
                  </a:lnTo>
                  <a:lnTo>
                    <a:pt x="663955" y="473963"/>
                  </a:lnTo>
                  <a:lnTo>
                    <a:pt x="703405" y="485854"/>
                  </a:lnTo>
                  <a:lnTo>
                    <a:pt x="720344" y="486028"/>
                  </a:lnTo>
                  <a:lnTo>
                    <a:pt x="729010" y="485957"/>
                  </a:lnTo>
                  <a:lnTo>
                    <a:pt x="767206" y="473710"/>
                  </a:lnTo>
                  <a:lnTo>
                    <a:pt x="765682" y="463295"/>
                  </a:lnTo>
                  <a:lnTo>
                    <a:pt x="763904" y="456183"/>
                  </a:lnTo>
                  <a:lnTo>
                    <a:pt x="760856" y="447293"/>
                  </a:lnTo>
                  <a:lnTo>
                    <a:pt x="735296" y="374014"/>
                  </a:lnTo>
                  <a:close/>
                </a:path>
                <a:path w="1862454" h="486410">
                  <a:moveTo>
                    <a:pt x="637706" y="94233"/>
                  </a:moveTo>
                  <a:lnTo>
                    <a:pt x="539876" y="94233"/>
                  </a:lnTo>
                  <a:lnTo>
                    <a:pt x="607949" y="298830"/>
                  </a:lnTo>
                  <a:lnTo>
                    <a:pt x="709071" y="298830"/>
                  </a:lnTo>
                  <a:lnTo>
                    <a:pt x="637706" y="94233"/>
                  </a:lnTo>
                  <a:close/>
                </a:path>
                <a:path w="1862454" h="486410">
                  <a:moveTo>
                    <a:pt x="355980" y="2286"/>
                  </a:moveTo>
                  <a:lnTo>
                    <a:pt x="11937" y="2286"/>
                  </a:lnTo>
                  <a:lnTo>
                    <a:pt x="9905" y="2920"/>
                  </a:lnTo>
                  <a:lnTo>
                    <a:pt x="6350" y="5714"/>
                  </a:lnTo>
                  <a:lnTo>
                    <a:pt x="4952" y="7874"/>
                  </a:lnTo>
                  <a:lnTo>
                    <a:pt x="3259" y="12064"/>
                  </a:lnTo>
                  <a:lnTo>
                    <a:pt x="2412" y="14096"/>
                  </a:lnTo>
                  <a:lnTo>
                    <a:pt x="1524" y="18287"/>
                  </a:lnTo>
                  <a:lnTo>
                    <a:pt x="253" y="28701"/>
                  </a:lnTo>
                  <a:lnTo>
                    <a:pt x="0" y="35051"/>
                  </a:lnTo>
                  <a:lnTo>
                    <a:pt x="0" y="49656"/>
                  </a:lnTo>
                  <a:lnTo>
                    <a:pt x="253" y="55752"/>
                  </a:lnTo>
                  <a:lnTo>
                    <a:pt x="1524" y="65912"/>
                  </a:lnTo>
                  <a:lnTo>
                    <a:pt x="2412" y="70103"/>
                  </a:lnTo>
                  <a:lnTo>
                    <a:pt x="3682" y="73151"/>
                  </a:lnTo>
                  <a:lnTo>
                    <a:pt x="4952" y="76326"/>
                  </a:lnTo>
                  <a:lnTo>
                    <a:pt x="6350" y="78612"/>
                  </a:lnTo>
                  <a:lnTo>
                    <a:pt x="8127" y="80010"/>
                  </a:lnTo>
                  <a:lnTo>
                    <a:pt x="9905" y="81533"/>
                  </a:lnTo>
                  <a:lnTo>
                    <a:pt x="11937" y="82295"/>
                  </a:lnTo>
                  <a:lnTo>
                    <a:pt x="355980" y="82295"/>
                  </a:lnTo>
                  <a:lnTo>
                    <a:pt x="358012" y="81533"/>
                  </a:lnTo>
                  <a:lnTo>
                    <a:pt x="359918" y="80010"/>
                  </a:lnTo>
                  <a:lnTo>
                    <a:pt x="361823" y="78612"/>
                  </a:lnTo>
                  <a:lnTo>
                    <a:pt x="363347" y="76326"/>
                  </a:lnTo>
                  <a:lnTo>
                    <a:pt x="364617" y="73151"/>
                  </a:lnTo>
                  <a:lnTo>
                    <a:pt x="365886" y="70103"/>
                  </a:lnTo>
                  <a:lnTo>
                    <a:pt x="366775" y="65912"/>
                  </a:lnTo>
                  <a:lnTo>
                    <a:pt x="368046" y="55752"/>
                  </a:lnTo>
                  <a:lnTo>
                    <a:pt x="368300" y="49656"/>
                  </a:lnTo>
                  <a:lnTo>
                    <a:pt x="368300" y="35051"/>
                  </a:lnTo>
                  <a:lnTo>
                    <a:pt x="368046" y="28701"/>
                  </a:lnTo>
                  <a:lnTo>
                    <a:pt x="366775" y="18287"/>
                  </a:lnTo>
                  <a:lnTo>
                    <a:pt x="365886" y="14096"/>
                  </a:lnTo>
                  <a:lnTo>
                    <a:pt x="364617" y="11049"/>
                  </a:lnTo>
                  <a:lnTo>
                    <a:pt x="363347" y="7874"/>
                  </a:lnTo>
                  <a:lnTo>
                    <a:pt x="361823" y="5714"/>
                  </a:lnTo>
                  <a:lnTo>
                    <a:pt x="358012" y="2920"/>
                  </a:lnTo>
                  <a:lnTo>
                    <a:pt x="355980" y="2286"/>
                  </a:lnTo>
                  <a:close/>
                </a:path>
                <a:path w="1862454" h="486410">
                  <a:moveTo>
                    <a:pt x="1848103" y="2286"/>
                  </a:moveTo>
                  <a:lnTo>
                    <a:pt x="1597405" y="2286"/>
                  </a:lnTo>
                  <a:lnTo>
                    <a:pt x="1590421" y="4699"/>
                  </a:lnTo>
                  <a:lnTo>
                    <a:pt x="1584959" y="9525"/>
                  </a:lnTo>
                  <a:lnTo>
                    <a:pt x="1579372" y="14350"/>
                  </a:lnTo>
                  <a:lnTo>
                    <a:pt x="1576577" y="22225"/>
                  </a:lnTo>
                  <a:lnTo>
                    <a:pt x="1576577" y="463803"/>
                  </a:lnTo>
                  <a:lnTo>
                    <a:pt x="1579372" y="471677"/>
                  </a:lnTo>
                  <a:lnTo>
                    <a:pt x="1584959" y="476503"/>
                  </a:lnTo>
                  <a:lnTo>
                    <a:pt x="1590421" y="481329"/>
                  </a:lnTo>
                  <a:lnTo>
                    <a:pt x="1597405" y="483742"/>
                  </a:lnTo>
                  <a:lnTo>
                    <a:pt x="1849627" y="483742"/>
                  </a:lnTo>
                  <a:lnTo>
                    <a:pt x="1858136" y="475233"/>
                  </a:lnTo>
                  <a:lnTo>
                    <a:pt x="1859406" y="472186"/>
                  </a:lnTo>
                  <a:lnTo>
                    <a:pt x="1860296" y="468249"/>
                  </a:lnTo>
                  <a:lnTo>
                    <a:pt x="1861566" y="458596"/>
                  </a:lnTo>
                  <a:lnTo>
                    <a:pt x="1861947" y="452627"/>
                  </a:lnTo>
                  <a:lnTo>
                    <a:pt x="1861947" y="438276"/>
                  </a:lnTo>
                  <a:lnTo>
                    <a:pt x="1861566" y="432180"/>
                  </a:lnTo>
                  <a:lnTo>
                    <a:pt x="1860296" y="422528"/>
                  </a:lnTo>
                  <a:lnTo>
                    <a:pt x="1859406" y="418591"/>
                  </a:lnTo>
                  <a:lnTo>
                    <a:pt x="1858136" y="415670"/>
                  </a:lnTo>
                  <a:lnTo>
                    <a:pt x="1856994" y="412623"/>
                  </a:lnTo>
                  <a:lnTo>
                    <a:pt x="1855343" y="410463"/>
                  </a:lnTo>
                  <a:lnTo>
                    <a:pt x="1853564" y="409193"/>
                  </a:lnTo>
                  <a:lnTo>
                    <a:pt x="1851659" y="407796"/>
                  </a:lnTo>
                  <a:lnTo>
                    <a:pt x="1849627" y="407035"/>
                  </a:lnTo>
                  <a:lnTo>
                    <a:pt x="1673986" y="407035"/>
                  </a:lnTo>
                  <a:lnTo>
                    <a:pt x="1673986" y="271271"/>
                  </a:lnTo>
                  <a:lnTo>
                    <a:pt x="1821687" y="271271"/>
                  </a:lnTo>
                  <a:lnTo>
                    <a:pt x="1823720" y="270637"/>
                  </a:lnTo>
                  <a:lnTo>
                    <a:pt x="1834006" y="241300"/>
                  </a:lnTo>
                  <a:lnTo>
                    <a:pt x="1834006" y="227075"/>
                  </a:lnTo>
                  <a:lnTo>
                    <a:pt x="1821687" y="196468"/>
                  </a:lnTo>
                  <a:lnTo>
                    <a:pt x="1673986" y="196468"/>
                  </a:lnTo>
                  <a:lnTo>
                    <a:pt x="1673986" y="78993"/>
                  </a:lnTo>
                  <a:lnTo>
                    <a:pt x="1848103" y="78993"/>
                  </a:lnTo>
                  <a:lnTo>
                    <a:pt x="1850135" y="78231"/>
                  </a:lnTo>
                  <a:lnTo>
                    <a:pt x="1860042" y="47878"/>
                  </a:lnTo>
                  <a:lnTo>
                    <a:pt x="1860042" y="33527"/>
                  </a:lnTo>
                  <a:lnTo>
                    <a:pt x="1851913" y="4190"/>
                  </a:lnTo>
                  <a:lnTo>
                    <a:pt x="1850135" y="2920"/>
                  </a:lnTo>
                  <a:lnTo>
                    <a:pt x="1848103" y="2286"/>
                  </a:lnTo>
                  <a:close/>
                </a:path>
                <a:path w="1862454" h="486410">
                  <a:moveTo>
                    <a:pt x="1313687" y="0"/>
                  </a:moveTo>
                  <a:lnTo>
                    <a:pt x="1294637" y="0"/>
                  </a:lnTo>
                  <a:lnTo>
                    <a:pt x="1286763" y="380"/>
                  </a:lnTo>
                  <a:lnTo>
                    <a:pt x="1274063" y="1904"/>
                  </a:lnTo>
                  <a:lnTo>
                    <a:pt x="1269110" y="2920"/>
                  </a:lnTo>
                  <a:lnTo>
                    <a:pt x="1265427" y="4190"/>
                  </a:lnTo>
                  <a:lnTo>
                    <a:pt x="1261618" y="5333"/>
                  </a:lnTo>
                  <a:lnTo>
                    <a:pt x="1258951" y="6985"/>
                  </a:lnTo>
                  <a:lnTo>
                    <a:pt x="1257427" y="9016"/>
                  </a:lnTo>
                  <a:lnTo>
                    <a:pt x="1255776" y="10921"/>
                  </a:lnTo>
                  <a:lnTo>
                    <a:pt x="1255013" y="13207"/>
                  </a:lnTo>
                  <a:lnTo>
                    <a:pt x="1255013" y="463803"/>
                  </a:lnTo>
                  <a:lnTo>
                    <a:pt x="1257807" y="471677"/>
                  </a:lnTo>
                  <a:lnTo>
                    <a:pt x="1263396" y="476503"/>
                  </a:lnTo>
                  <a:lnTo>
                    <a:pt x="1268856" y="481329"/>
                  </a:lnTo>
                  <a:lnTo>
                    <a:pt x="1275842" y="483742"/>
                  </a:lnTo>
                  <a:lnTo>
                    <a:pt x="1507108" y="483742"/>
                  </a:lnTo>
                  <a:lnTo>
                    <a:pt x="1509268" y="482980"/>
                  </a:lnTo>
                  <a:lnTo>
                    <a:pt x="1512951" y="480060"/>
                  </a:lnTo>
                  <a:lnTo>
                    <a:pt x="1514602" y="477646"/>
                  </a:lnTo>
                  <a:lnTo>
                    <a:pt x="1515745" y="474217"/>
                  </a:lnTo>
                  <a:lnTo>
                    <a:pt x="1517014" y="470915"/>
                  </a:lnTo>
                  <a:lnTo>
                    <a:pt x="1517903" y="466725"/>
                  </a:lnTo>
                  <a:lnTo>
                    <a:pt x="1519174" y="456564"/>
                  </a:lnTo>
                  <a:lnTo>
                    <a:pt x="1519554" y="450214"/>
                  </a:lnTo>
                  <a:lnTo>
                    <a:pt x="1519554" y="435355"/>
                  </a:lnTo>
                  <a:lnTo>
                    <a:pt x="1519174" y="429132"/>
                  </a:lnTo>
                  <a:lnTo>
                    <a:pt x="1517903" y="418973"/>
                  </a:lnTo>
                  <a:lnTo>
                    <a:pt x="1517014" y="414908"/>
                  </a:lnTo>
                  <a:lnTo>
                    <a:pt x="1515745" y="411733"/>
                  </a:lnTo>
                  <a:lnTo>
                    <a:pt x="1514602" y="408686"/>
                  </a:lnTo>
                  <a:lnTo>
                    <a:pt x="1512951" y="406400"/>
                  </a:lnTo>
                  <a:lnTo>
                    <a:pt x="1511173" y="405002"/>
                  </a:lnTo>
                  <a:lnTo>
                    <a:pt x="1509268" y="403732"/>
                  </a:lnTo>
                  <a:lnTo>
                    <a:pt x="1507108" y="402970"/>
                  </a:lnTo>
                  <a:lnTo>
                    <a:pt x="1353184" y="402970"/>
                  </a:lnTo>
                  <a:lnTo>
                    <a:pt x="1353184" y="13207"/>
                  </a:lnTo>
                  <a:lnTo>
                    <a:pt x="1352423" y="10921"/>
                  </a:lnTo>
                  <a:lnTo>
                    <a:pt x="1350772" y="9016"/>
                  </a:lnTo>
                  <a:lnTo>
                    <a:pt x="1349121" y="6985"/>
                  </a:lnTo>
                  <a:lnTo>
                    <a:pt x="1346453" y="5333"/>
                  </a:lnTo>
                  <a:lnTo>
                    <a:pt x="1342771" y="4190"/>
                  </a:lnTo>
                  <a:lnTo>
                    <a:pt x="1339087" y="2920"/>
                  </a:lnTo>
                  <a:lnTo>
                    <a:pt x="1334134" y="1904"/>
                  </a:lnTo>
                  <a:lnTo>
                    <a:pt x="1321688" y="380"/>
                  </a:lnTo>
                  <a:lnTo>
                    <a:pt x="1313687" y="0"/>
                  </a:lnTo>
                  <a:close/>
                </a:path>
              </a:pathLst>
            </a:custGeom>
            <a:solidFill>
              <a:srgbClr val="FFEFE7"/>
            </a:solidFill>
          </p:spPr>
          <p:txBody>
            <a:bodyPr wrap="square" lIns="0" tIns="0" rIns="0" bIns="0" rtlCol="0"/>
            <a:lstStyle/>
            <a:p>
              <a:endParaRPr/>
            </a:p>
          </p:txBody>
        </p:sp>
        <p:sp>
          <p:nvSpPr>
            <p:cNvPr id="13" name="object 13"/>
            <p:cNvSpPr/>
            <p:nvPr/>
          </p:nvSpPr>
          <p:spPr>
            <a:xfrm>
              <a:off x="6481444" y="1478534"/>
              <a:ext cx="1893951" cy="51790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6431279" y="2037588"/>
              <a:ext cx="2023872" cy="173736"/>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6493001" y="2065020"/>
              <a:ext cx="1900555" cy="50800"/>
            </a:xfrm>
            <a:custGeom>
              <a:avLst/>
              <a:gdLst/>
              <a:ahLst/>
              <a:cxnLst/>
              <a:rect l="l" t="t" r="r" b="b"/>
              <a:pathLst>
                <a:path w="1900554" h="50800">
                  <a:moveTo>
                    <a:pt x="1900427" y="0"/>
                  </a:moveTo>
                  <a:lnTo>
                    <a:pt x="0" y="0"/>
                  </a:lnTo>
                  <a:lnTo>
                    <a:pt x="0" y="50291"/>
                  </a:lnTo>
                  <a:lnTo>
                    <a:pt x="1900427" y="50291"/>
                  </a:lnTo>
                  <a:lnTo>
                    <a:pt x="1900427" y="0"/>
                  </a:lnTo>
                  <a:close/>
                </a:path>
              </a:pathLst>
            </a:custGeom>
            <a:solidFill>
              <a:srgbClr val="FFEFE7"/>
            </a:solidFill>
          </p:spPr>
          <p:txBody>
            <a:bodyPr wrap="square" lIns="0" tIns="0" rIns="0" bIns="0" rtlCol="0"/>
            <a:lstStyle/>
            <a:p>
              <a:endParaRPr/>
            </a:p>
          </p:txBody>
        </p:sp>
        <p:sp>
          <p:nvSpPr>
            <p:cNvPr id="16" name="object 16"/>
            <p:cNvSpPr/>
            <p:nvPr/>
          </p:nvSpPr>
          <p:spPr>
            <a:xfrm>
              <a:off x="6476999" y="2049018"/>
              <a:ext cx="1932431" cy="82296"/>
            </a:xfrm>
            <a:prstGeom prst="rect">
              <a:avLst/>
            </a:prstGeom>
            <a:blipFill>
              <a:blip r:embed="rId11" cstate="print"/>
              <a:stretch>
                <a:fillRect/>
              </a:stretch>
            </a:blip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524000"/>
            <a:ext cx="7863840" cy="4013919"/>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spc="-5" smtClean="0">
                <a:latin typeface="Arial" pitchFamily="34" charset="0"/>
                <a:cs typeface="Arial" pitchFamily="34" charset="0"/>
              </a:rPr>
              <a:t>He </a:t>
            </a:r>
            <a:r>
              <a:rPr sz="2400" smtClean="0">
                <a:latin typeface="Arial" pitchFamily="34" charset="0"/>
                <a:cs typeface="Arial" pitchFamily="34" charset="0"/>
              </a:rPr>
              <a:t>arranged elements on the bases of </a:t>
            </a:r>
            <a:r>
              <a:rPr sz="2400" i="1" u="heavy" spc="-5" smtClean="0">
                <a:uFill>
                  <a:solidFill>
                    <a:srgbClr val="001F5F"/>
                  </a:solidFill>
                </a:uFill>
                <a:latin typeface="Arial" pitchFamily="34" charset="0"/>
                <a:cs typeface="Arial" pitchFamily="34" charset="0"/>
              </a:rPr>
              <a:t>Atomic</a:t>
            </a:r>
            <a:r>
              <a:rPr sz="2400" i="1" u="heavy" spc="-170" smtClean="0">
                <a:uFill>
                  <a:solidFill>
                    <a:srgbClr val="001F5F"/>
                  </a:solidFill>
                </a:uFill>
                <a:latin typeface="Arial" pitchFamily="34" charset="0"/>
                <a:cs typeface="Arial" pitchFamily="34" charset="0"/>
              </a:rPr>
              <a:t> </a:t>
            </a:r>
            <a:r>
              <a:rPr sz="2400" i="1" u="heavy" spc="-5" smtClean="0">
                <a:uFill>
                  <a:solidFill>
                    <a:srgbClr val="001F5F"/>
                  </a:solidFill>
                </a:uFill>
                <a:latin typeface="Arial" pitchFamily="34" charset="0"/>
                <a:cs typeface="Arial" pitchFamily="34" charset="0"/>
              </a:rPr>
              <a:t>mass</a:t>
            </a:r>
            <a:endParaRPr sz="2400" smtClean="0">
              <a:latin typeface="Arial" pitchFamily="34" charset="0"/>
              <a:cs typeface="Arial" pitchFamily="34" charset="0"/>
            </a:endParaRPr>
          </a:p>
          <a:p>
            <a:pPr marL="355600">
              <a:lnSpc>
                <a:spcPct val="100000"/>
              </a:lnSpc>
            </a:pPr>
            <a:r>
              <a:rPr sz="2400" smtClean="0">
                <a:latin typeface="Arial" pitchFamily="34" charset="0"/>
                <a:cs typeface="Arial" pitchFamily="34" charset="0"/>
              </a:rPr>
              <a:t>and </a:t>
            </a:r>
            <a:r>
              <a:rPr sz="2400" i="1" u="heavy" dirty="0">
                <a:uFill>
                  <a:solidFill>
                    <a:srgbClr val="001F5F"/>
                  </a:solidFill>
                </a:uFill>
                <a:latin typeface="Arial" pitchFamily="34" charset="0"/>
                <a:cs typeface="Arial" pitchFamily="34" charset="0"/>
              </a:rPr>
              <a:t>chemical</a:t>
            </a:r>
            <a:r>
              <a:rPr sz="2400" i="1" u="heavy" spc="-10" dirty="0">
                <a:uFill>
                  <a:solidFill>
                    <a:srgbClr val="001F5F"/>
                  </a:solidFill>
                </a:uFill>
                <a:latin typeface="Arial" pitchFamily="34" charset="0"/>
                <a:cs typeface="Arial" pitchFamily="34" charset="0"/>
              </a:rPr>
              <a:t> </a:t>
            </a:r>
            <a:r>
              <a:rPr sz="2400" i="1" u="heavy" spc="-5" dirty="0">
                <a:uFill>
                  <a:solidFill>
                    <a:srgbClr val="001F5F"/>
                  </a:solidFill>
                </a:uFill>
                <a:latin typeface="Arial" pitchFamily="34" charset="0"/>
                <a:cs typeface="Arial" pitchFamily="34" charset="0"/>
              </a:rPr>
              <a:t>properties</a:t>
            </a:r>
            <a:r>
              <a:rPr sz="2400" spc="-5" dirty="0">
                <a:latin typeface="Arial" pitchFamily="34" charset="0"/>
                <a:cs typeface="Arial" pitchFamily="34" charset="0"/>
              </a:rPr>
              <a:t>.</a:t>
            </a:r>
            <a:endParaRPr sz="2400">
              <a:latin typeface="Arial" pitchFamily="34" charset="0"/>
              <a:cs typeface="Arial" pitchFamily="34" charset="0"/>
            </a:endParaRPr>
          </a:p>
          <a:p>
            <a:pPr marL="355600" marR="57150" indent="-342900">
              <a:lnSpc>
                <a:spcPct val="100000"/>
              </a:lnSpc>
              <a:spcBef>
                <a:spcPts val="575"/>
              </a:spcBef>
              <a:buFont typeface="Arial"/>
              <a:buChar char="•"/>
              <a:tabLst>
                <a:tab pos="354965" algn="l"/>
                <a:tab pos="355600" algn="l"/>
              </a:tabLst>
            </a:pPr>
            <a:r>
              <a:rPr sz="2400" spc="-5" dirty="0">
                <a:latin typeface="Arial" pitchFamily="34" charset="0"/>
                <a:cs typeface="Arial" pitchFamily="34" charset="0"/>
              </a:rPr>
              <a:t>He </a:t>
            </a:r>
            <a:r>
              <a:rPr sz="2400" dirty="0">
                <a:latin typeface="Arial" pitchFamily="34" charset="0"/>
                <a:cs typeface="Arial" pitchFamily="34" charset="0"/>
              </a:rPr>
              <a:t>selected hydrogen and oxygen and reacted</a:t>
            </a:r>
            <a:r>
              <a:rPr sz="2400" spc="-100" dirty="0">
                <a:latin typeface="Arial" pitchFamily="34" charset="0"/>
                <a:cs typeface="Arial" pitchFamily="34" charset="0"/>
              </a:rPr>
              <a:t> </a:t>
            </a:r>
            <a:r>
              <a:rPr sz="2400" spc="-5" dirty="0">
                <a:latin typeface="Arial" pitchFamily="34" charset="0"/>
                <a:cs typeface="Arial" pitchFamily="34" charset="0"/>
              </a:rPr>
              <a:t>every  </a:t>
            </a:r>
            <a:r>
              <a:rPr sz="2400" dirty="0">
                <a:latin typeface="Arial" pitchFamily="34" charset="0"/>
                <a:cs typeface="Arial" pitchFamily="34" charset="0"/>
              </a:rPr>
              <a:t>elements </a:t>
            </a:r>
            <a:r>
              <a:rPr sz="2400" spc="-5" dirty="0">
                <a:latin typeface="Arial" pitchFamily="34" charset="0"/>
                <a:cs typeface="Arial" pitchFamily="34" charset="0"/>
              </a:rPr>
              <a:t>with it </a:t>
            </a:r>
            <a:r>
              <a:rPr sz="2400" dirty="0">
                <a:latin typeface="Arial" pitchFamily="34" charset="0"/>
                <a:cs typeface="Arial" pitchFamily="34" charset="0"/>
              </a:rPr>
              <a:t>and formed </a:t>
            </a:r>
            <a:r>
              <a:rPr sz="2400" spc="-5" dirty="0">
                <a:latin typeface="Arial" pitchFamily="34" charset="0"/>
                <a:cs typeface="Arial" pitchFamily="34" charset="0"/>
              </a:rPr>
              <a:t>its</a:t>
            </a:r>
            <a:r>
              <a:rPr sz="2400" spc="-70" dirty="0">
                <a:latin typeface="Arial" pitchFamily="34" charset="0"/>
                <a:cs typeface="Arial" pitchFamily="34" charset="0"/>
              </a:rPr>
              <a:t> </a:t>
            </a:r>
            <a:r>
              <a:rPr sz="2400" spc="-5" dirty="0">
                <a:latin typeface="Arial" pitchFamily="34" charset="0"/>
                <a:cs typeface="Arial" pitchFamily="34" charset="0"/>
              </a:rPr>
              <a:t>compounds.</a:t>
            </a:r>
            <a:endParaRPr sz="2400">
              <a:latin typeface="Arial" pitchFamily="34" charset="0"/>
              <a:cs typeface="Arial" pitchFamily="34" charset="0"/>
            </a:endParaRPr>
          </a:p>
          <a:p>
            <a:pPr marL="355600" marR="241935" indent="-342900">
              <a:lnSpc>
                <a:spcPct val="100000"/>
              </a:lnSpc>
              <a:spcBef>
                <a:spcPts val="580"/>
              </a:spcBef>
              <a:buFont typeface="Arial"/>
              <a:buChar char="•"/>
              <a:tabLst>
                <a:tab pos="354965" algn="l"/>
                <a:tab pos="355600" algn="l"/>
              </a:tabLst>
            </a:pPr>
            <a:r>
              <a:rPr sz="2400" dirty="0">
                <a:latin typeface="Arial" pitchFamily="34" charset="0"/>
                <a:cs typeface="Arial" pitchFamily="34" charset="0"/>
              </a:rPr>
              <a:t>Compounds of hydrides and oxides </a:t>
            </a:r>
            <a:r>
              <a:rPr sz="2400" spc="-5" dirty="0">
                <a:latin typeface="Arial" pitchFamily="34" charset="0"/>
                <a:cs typeface="Arial" pitchFamily="34" charset="0"/>
              </a:rPr>
              <a:t>were </a:t>
            </a:r>
            <a:r>
              <a:rPr sz="2400" spc="-5">
                <a:latin typeface="Arial" pitchFamily="34" charset="0"/>
                <a:cs typeface="Arial" pitchFamily="34" charset="0"/>
              </a:rPr>
              <a:t>treated </a:t>
            </a:r>
            <a:r>
              <a:rPr sz="2400" smtClean="0">
                <a:latin typeface="Arial" pitchFamily="34" charset="0"/>
                <a:cs typeface="Arial" pitchFamily="34" charset="0"/>
              </a:rPr>
              <a:t>as  one of the basic properties of an element for </a:t>
            </a:r>
            <a:r>
              <a:rPr sz="2400" spc="-5" smtClean="0">
                <a:latin typeface="Arial" pitchFamily="34" charset="0"/>
                <a:cs typeface="Arial" pitchFamily="34" charset="0"/>
              </a:rPr>
              <a:t>its  classification.</a:t>
            </a:r>
            <a:endParaRPr sz="2400" smtClean="0">
              <a:latin typeface="Arial" pitchFamily="34" charset="0"/>
              <a:cs typeface="Arial" pitchFamily="34" charset="0"/>
            </a:endParaRPr>
          </a:p>
          <a:p>
            <a:pPr marL="355600" indent="-342900">
              <a:lnSpc>
                <a:spcPct val="100000"/>
              </a:lnSpc>
              <a:spcBef>
                <a:spcPts val="575"/>
              </a:spcBef>
              <a:buFont typeface="Arial"/>
              <a:buChar char="•"/>
              <a:tabLst>
                <a:tab pos="354965" algn="l"/>
                <a:tab pos="355600" algn="l"/>
              </a:tabLst>
            </a:pPr>
            <a:r>
              <a:rPr sz="2400" spc="-5" smtClean="0">
                <a:latin typeface="Arial" pitchFamily="34" charset="0"/>
                <a:cs typeface="Arial" pitchFamily="34" charset="0"/>
              </a:rPr>
              <a:t>He </a:t>
            </a:r>
            <a:r>
              <a:rPr sz="2400" smtClean="0">
                <a:latin typeface="Arial" pitchFamily="34" charset="0"/>
                <a:cs typeface="Arial" pitchFamily="34" charset="0"/>
              </a:rPr>
              <a:t>formulated </a:t>
            </a:r>
            <a:r>
              <a:rPr sz="2400" b="1" u="heavy" spc="-5" smtClean="0">
                <a:uFill>
                  <a:solidFill>
                    <a:srgbClr val="001F5F"/>
                  </a:solidFill>
                </a:uFill>
                <a:latin typeface="Arial" pitchFamily="34" charset="0"/>
                <a:cs typeface="Arial" pitchFamily="34" charset="0"/>
              </a:rPr>
              <a:t>Periodic</a:t>
            </a:r>
            <a:r>
              <a:rPr sz="2400" b="1" u="heavy" spc="-45" smtClean="0">
                <a:uFill>
                  <a:solidFill>
                    <a:srgbClr val="001F5F"/>
                  </a:solidFill>
                </a:uFill>
                <a:latin typeface="Arial" pitchFamily="34" charset="0"/>
                <a:cs typeface="Arial" pitchFamily="34" charset="0"/>
              </a:rPr>
              <a:t> </a:t>
            </a:r>
            <a:r>
              <a:rPr sz="2400" b="1" u="heavy" smtClean="0">
                <a:uFill>
                  <a:solidFill>
                    <a:srgbClr val="001F5F"/>
                  </a:solidFill>
                </a:uFill>
                <a:latin typeface="Arial" pitchFamily="34" charset="0"/>
                <a:cs typeface="Arial" pitchFamily="34" charset="0"/>
              </a:rPr>
              <a:t>Law:</a:t>
            </a:r>
            <a:endParaRPr sz="2400" smtClean="0">
              <a:latin typeface="Arial" pitchFamily="34" charset="0"/>
              <a:cs typeface="Arial" pitchFamily="34" charset="0"/>
            </a:endParaRPr>
          </a:p>
          <a:p>
            <a:pPr marL="205104" algn="ctr">
              <a:lnSpc>
                <a:spcPct val="100000"/>
              </a:lnSpc>
              <a:spcBef>
                <a:spcPts val="575"/>
              </a:spcBef>
            </a:pPr>
            <a:r>
              <a:rPr sz="2400" b="1" smtClean="0">
                <a:latin typeface="Arial" pitchFamily="34" charset="0"/>
                <a:cs typeface="Arial" pitchFamily="34" charset="0"/>
              </a:rPr>
              <a:t>Properties of </a:t>
            </a:r>
            <a:r>
              <a:rPr sz="2400" b="1" spc="-5" smtClean="0">
                <a:latin typeface="Arial" pitchFamily="34" charset="0"/>
                <a:cs typeface="Arial" pitchFamily="34" charset="0"/>
              </a:rPr>
              <a:t>elements </a:t>
            </a:r>
            <a:r>
              <a:rPr sz="2400" b="1" smtClean="0">
                <a:latin typeface="Arial" pitchFamily="34" charset="0"/>
                <a:cs typeface="Arial" pitchFamily="34" charset="0"/>
              </a:rPr>
              <a:t>are </a:t>
            </a:r>
            <a:r>
              <a:rPr sz="2400" b="1" spc="-5" smtClean="0">
                <a:latin typeface="Arial" pitchFamily="34" charset="0"/>
                <a:cs typeface="Arial" pitchFamily="34" charset="0"/>
              </a:rPr>
              <a:t>the periodic function</a:t>
            </a:r>
            <a:r>
              <a:rPr sz="2400" b="1" spc="-95" smtClean="0">
                <a:latin typeface="Arial" pitchFamily="34" charset="0"/>
                <a:cs typeface="Arial" pitchFamily="34" charset="0"/>
              </a:rPr>
              <a:t> </a:t>
            </a:r>
            <a:r>
              <a:rPr sz="2400" b="1" smtClean="0">
                <a:latin typeface="Arial" pitchFamily="34" charset="0"/>
                <a:cs typeface="Arial" pitchFamily="34" charset="0"/>
              </a:rPr>
              <a:t>of</a:t>
            </a:r>
            <a:endParaRPr sz="2400" smtClean="0">
              <a:latin typeface="Arial" pitchFamily="34" charset="0"/>
              <a:cs typeface="Arial" pitchFamily="34" charset="0"/>
            </a:endParaRPr>
          </a:p>
          <a:p>
            <a:pPr marL="205740" algn="ctr">
              <a:lnSpc>
                <a:spcPct val="100000"/>
              </a:lnSpc>
              <a:spcBef>
                <a:spcPts val="5"/>
              </a:spcBef>
            </a:pPr>
            <a:r>
              <a:rPr sz="2400" b="1" spc="-5" smtClean="0">
                <a:latin typeface="Arial" pitchFamily="34" charset="0"/>
                <a:cs typeface="Arial" pitchFamily="34" charset="0"/>
              </a:rPr>
              <a:t>their atomic</a:t>
            </a:r>
            <a:r>
              <a:rPr sz="2400" b="1" spc="-15" smtClean="0">
                <a:latin typeface="Arial" pitchFamily="34" charset="0"/>
                <a:cs typeface="Arial" pitchFamily="34" charset="0"/>
              </a:rPr>
              <a:t> </a:t>
            </a:r>
            <a:r>
              <a:rPr sz="2400" b="1" spc="-5" smtClean="0">
                <a:latin typeface="Arial" pitchFamily="34" charset="0"/>
                <a:cs typeface="Arial" pitchFamily="34" charset="0"/>
              </a:rPr>
              <a:t>mass.</a:t>
            </a:r>
            <a:endParaRPr sz="2400">
              <a:latin typeface="Arial" pitchFamily="34" charset="0"/>
              <a:cs typeface="Arial" pitchFamily="34" charset="0"/>
            </a:endParaRPr>
          </a:p>
        </p:txBody>
      </p:sp>
      <p:grpSp>
        <p:nvGrpSpPr>
          <p:cNvPr id="4" name="object 4"/>
          <p:cNvGrpSpPr/>
          <p:nvPr/>
        </p:nvGrpSpPr>
        <p:grpSpPr>
          <a:xfrm>
            <a:off x="131063" y="228600"/>
            <a:ext cx="8578850" cy="762000"/>
            <a:chOff x="131063" y="445008"/>
            <a:chExt cx="8578850" cy="594360"/>
          </a:xfrm>
        </p:grpSpPr>
        <p:sp>
          <p:nvSpPr>
            <p:cNvPr id="5" name="object 5"/>
            <p:cNvSpPr/>
            <p:nvPr/>
          </p:nvSpPr>
          <p:spPr>
            <a:xfrm>
              <a:off x="178307" y="445008"/>
              <a:ext cx="8500872" cy="48006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1063" y="992124"/>
              <a:ext cx="8578596" cy="47244"/>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378" y="518794"/>
            <a:ext cx="8996045" cy="6284595"/>
            <a:chOff x="82378" y="518794"/>
            <a:chExt cx="8996045" cy="6284595"/>
          </a:xfrm>
        </p:grpSpPr>
        <p:sp>
          <p:nvSpPr>
            <p:cNvPr id="3" name="object 3"/>
            <p:cNvSpPr/>
            <p:nvPr/>
          </p:nvSpPr>
          <p:spPr>
            <a:xfrm>
              <a:off x="82378" y="1502724"/>
              <a:ext cx="8995718" cy="53003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2128" y="518794"/>
              <a:ext cx="8717280" cy="96100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0555" y="1069847"/>
              <a:ext cx="8764905" cy="44450"/>
            </a:xfrm>
            <a:custGeom>
              <a:avLst/>
              <a:gdLst/>
              <a:ahLst/>
              <a:cxnLst/>
              <a:rect l="l" t="t" r="r" b="b"/>
              <a:pathLst>
                <a:path w="8764905" h="44450">
                  <a:moveTo>
                    <a:pt x="8764473" y="0"/>
                  </a:moveTo>
                  <a:lnTo>
                    <a:pt x="0" y="0"/>
                  </a:lnTo>
                  <a:lnTo>
                    <a:pt x="0" y="44196"/>
                  </a:lnTo>
                  <a:lnTo>
                    <a:pt x="8764473" y="44196"/>
                  </a:lnTo>
                  <a:lnTo>
                    <a:pt x="8764473" y="0"/>
                  </a:lnTo>
                  <a:close/>
                </a:path>
              </a:pathLst>
            </a:custGeom>
            <a:solidFill>
              <a:srgbClr val="000000"/>
            </a:solidFill>
          </p:spPr>
          <p:txBody>
            <a:bodyPr wrap="square" lIns="0" tIns="0" rIns="0" bIns="0" rtlCol="0"/>
            <a:lstStyle/>
            <a:p>
              <a:endParaRPr/>
            </a:p>
          </p:txBody>
        </p:sp>
        <p:sp>
          <p:nvSpPr>
            <p:cNvPr id="6" name="object 6"/>
            <p:cNvSpPr/>
            <p:nvPr/>
          </p:nvSpPr>
          <p:spPr>
            <a:xfrm>
              <a:off x="230555" y="1069847"/>
              <a:ext cx="8764905" cy="44450"/>
            </a:xfrm>
            <a:custGeom>
              <a:avLst/>
              <a:gdLst/>
              <a:ahLst/>
              <a:cxnLst/>
              <a:rect l="l" t="t" r="r" b="b"/>
              <a:pathLst>
                <a:path w="8764905" h="44450">
                  <a:moveTo>
                    <a:pt x="0" y="0"/>
                  </a:moveTo>
                  <a:lnTo>
                    <a:pt x="2191080" y="0"/>
                  </a:lnTo>
                  <a:lnTo>
                    <a:pt x="4382211" y="0"/>
                  </a:lnTo>
                  <a:lnTo>
                    <a:pt x="6573342" y="0"/>
                  </a:lnTo>
                  <a:lnTo>
                    <a:pt x="8764473" y="0"/>
                  </a:lnTo>
                  <a:lnTo>
                    <a:pt x="8764473" y="44196"/>
                  </a:lnTo>
                  <a:lnTo>
                    <a:pt x="6573342" y="44196"/>
                  </a:lnTo>
                  <a:lnTo>
                    <a:pt x="4382211" y="44196"/>
                  </a:lnTo>
                  <a:lnTo>
                    <a:pt x="2191080" y="44196"/>
                  </a:lnTo>
                  <a:lnTo>
                    <a:pt x="0" y="44196"/>
                  </a:lnTo>
                  <a:lnTo>
                    <a:pt x="0" y="0"/>
                  </a:lnTo>
                  <a:close/>
                </a:path>
              </a:pathLst>
            </a:custGeom>
            <a:ln w="9144">
              <a:solidFill>
                <a:srgbClr val="5C4379"/>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3335" rIns="0" bIns="0" rtlCol="0">
            <a:spAutoFit/>
          </a:bodyPr>
          <a:lstStyle/>
          <a:p>
            <a:pPr marL="375920" marR="5080" indent="-342900">
              <a:lnSpc>
                <a:spcPct val="100000"/>
              </a:lnSpc>
              <a:spcBef>
                <a:spcPts val="105"/>
              </a:spcBef>
              <a:buFont typeface="Arial"/>
              <a:buChar char="•"/>
              <a:tabLst>
                <a:tab pos="375285" algn="l"/>
                <a:tab pos="375920" algn="l"/>
              </a:tabLst>
            </a:pPr>
            <a:r>
              <a:rPr spc="-5" dirty="0"/>
              <a:t>Predicted </a:t>
            </a:r>
            <a:r>
              <a:rPr dirty="0"/>
              <a:t>existence of some </a:t>
            </a:r>
            <a:r>
              <a:rPr spc="-5" dirty="0"/>
              <a:t>elements that  were not discovered </a:t>
            </a:r>
            <a:r>
              <a:rPr dirty="0"/>
              <a:t>at </a:t>
            </a:r>
            <a:r>
              <a:rPr spc="-5" dirty="0"/>
              <a:t>that time. </a:t>
            </a:r>
            <a:r>
              <a:rPr dirty="0"/>
              <a:t>Eg:  Gallium, </a:t>
            </a:r>
            <a:r>
              <a:rPr spc="-5" dirty="0"/>
              <a:t>Scandium </a:t>
            </a:r>
            <a:r>
              <a:rPr dirty="0"/>
              <a:t>and</a:t>
            </a:r>
            <a:r>
              <a:rPr spc="-30" dirty="0"/>
              <a:t> </a:t>
            </a:r>
            <a:r>
              <a:rPr spc="-5" dirty="0"/>
              <a:t>Germanium.</a:t>
            </a:r>
          </a:p>
          <a:p>
            <a:pPr marL="375920" marR="156210" indent="-342900">
              <a:lnSpc>
                <a:spcPct val="100000"/>
              </a:lnSpc>
              <a:spcBef>
                <a:spcPts val="770"/>
              </a:spcBef>
              <a:buFont typeface="Arial"/>
              <a:buChar char="•"/>
              <a:tabLst>
                <a:tab pos="375285" algn="l"/>
                <a:tab pos="375920" algn="l"/>
              </a:tabLst>
            </a:pPr>
            <a:r>
              <a:rPr spc="-5" dirty="0"/>
              <a:t>Predict properties </a:t>
            </a:r>
            <a:r>
              <a:rPr dirty="0"/>
              <a:t>of elements on </a:t>
            </a:r>
            <a:r>
              <a:rPr spc="-5" dirty="0"/>
              <a:t>basis </a:t>
            </a:r>
            <a:r>
              <a:rPr dirty="0"/>
              <a:t>of  </a:t>
            </a:r>
            <a:r>
              <a:rPr spc="-5" dirty="0"/>
              <a:t>its </a:t>
            </a:r>
            <a:r>
              <a:rPr dirty="0"/>
              <a:t>position.</a:t>
            </a:r>
          </a:p>
          <a:p>
            <a:pPr marL="375920" marR="450215" indent="-342900">
              <a:lnSpc>
                <a:spcPct val="100000"/>
              </a:lnSpc>
              <a:spcBef>
                <a:spcPts val="770"/>
              </a:spcBef>
              <a:buFont typeface="Arial"/>
              <a:buChar char="•"/>
              <a:tabLst>
                <a:tab pos="375285" algn="l"/>
                <a:tab pos="375920" algn="l"/>
              </a:tabLst>
            </a:pPr>
            <a:r>
              <a:rPr dirty="0"/>
              <a:t>Nobel gases </a:t>
            </a:r>
            <a:r>
              <a:rPr spc="-5" dirty="0"/>
              <a:t>which were discovered </a:t>
            </a:r>
            <a:r>
              <a:rPr dirty="0"/>
              <a:t>later  </a:t>
            </a:r>
            <a:r>
              <a:rPr spc="-5" dirty="0"/>
              <a:t>could fit </a:t>
            </a:r>
            <a:r>
              <a:rPr dirty="0"/>
              <a:t>in his</a:t>
            </a:r>
            <a:r>
              <a:rPr spc="10" dirty="0"/>
              <a:t> </a:t>
            </a:r>
            <a:r>
              <a:rPr spc="-5" dirty="0"/>
              <a:t>table.</a:t>
            </a:r>
          </a:p>
        </p:txBody>
      </p:sp>
      <p:sp>
        <p:nvSpPr>
          <p:cNvPr id="3" name="object 3"/>
          <p:cNvSpPr txBox="1">
            <a:spLocks noGrp="1"/>
          </p:cNvSpPr>
          <p:nvPr>
            <p:ph type="title"/>
          </p:nvPr>
        </p:nvSpPr>
        <p:spPr>
          <a:xfrm>
            <a:off x="383540" y="382269"/>
            <a:ext cx="6044565" cy="635000"/>
          </a:xfrm>
          <a:prstGeom prst="rect">
            <a:avLst/>
          </a:prstGeom>
        </p:spPr>
        <p:txBody>
          <a:bodyPr vert="horz" wrap="square" lIns="0" tIns="12065" rIns="0" bIns="0" rtlCol="0">
            <a:spAutoFit/>
          </a:bodyPr>
          <a:lstStyle/>
          <a:p>
            <a:pPr marL="12700">
              <a:lnSpc>
                <a:spcPct val="100000"/>
              </a:lnSpc>
              <a:spcBef>
                <a:spcPts val="95"/>
              </a:spcBef>
            </a:pPr>
            <a:r>
              <a:rPr sz="4000" u="heavy" spc="-10" dirty="0">
                <a:solidFill>
                  <a:srgbClr val="E36C09"/>
                </a:solidFill>
                <a:uFill>
                  <a:solidFill>
                    <a:srgbClr val="E36C09"/>
                  </a:solidFill>
                </a:uFill>
              </a:rPr>
              <a:t>Achievements </a:t>
            </a:r>
            <a:r>
              <a:rPr sz="4000" u="heavy" spc="-5" dirty="0">
                <a:solidFill>
                  <a:srgbClr val="E36C09"/>
                </a:solidFill>
                <a:uFill>
                  <a:solidFill>
                    <a:srgbClr val="E36C09"/>
                  </a:solidFill>
                </a:uFill>
              </a:rPr>
              <a:t>of</a:t>
            </a:r>
            <a:r>
              <a:rPr sz="4000" u="heavy" spc="-60" dirty="0">
                <a:solidFill>
                  <a:srgbClr val="E36C09"/>
                </a:solidFill>
                <a:uFill>
                  <a:solidFill>
                    <a:srgbClr val="E36C09"/>
                  </a:solidFill>
                </a:uFill>
              </a:rPr>
              <a:t> </a:t>
            </a:r>
            <a:r>
              <a:rPr sz="4000" u="heavy" spc="-5" dirty="0">
                <a:solidFill>
                  <a:srgbClr val="E36C09"/>
                </a:solidFill>
                <a:uFill>
                  <a:solidFill>
                    <a:srgbClr val="E36C09"/>
                  </a:solidFill>
                </a:uFill>
              </a:rPr>
              <a:t>Mendeleev</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96950"/>
            <a:ext cx="7903845" cy="635000"/>
          </a:xfrm>
          <a:prstGeom prst="rect">
            <a:avLst/>
          </a:prstGeom>
        </p:spPr>
        <p:txBody>
          <a:bodyPr vert="horz" wrap="square" lIns="0" tIns="12065" rIns="0" bIns="0" rtlCol="0">
            <a:spAutoFit/>
          </a:bodyPr>
          <a:lstStyle/>
          <a:p>
            <a:pPr marL="12700">
              <a:lnSpc>
                <a:spcPct val="100000"/>
              </a:lnSpc>
              <a:spcBef>
                <a:spcPts val="95"/>
              </a:spcBef>
            </a:pPr>
            <a:r>
              <a:rPr sz="4000" u="none" spc="-65" dirty="0">
                <a:solidFill>
                  <a:srgbClr val="E36C09"/>
                </a:solidFill>
              </a:rPr>
              <a:t>LIMITATIONS </a:t>
            </a:r>
            <a:r>
              <a:rPr sz="4000" u="none" spc="-5" dirty="0">
                <a:solidFill>
                  <a:srgbClr val="E36C09"/>
                </a:solidFill>
              </a:rPr>
              <a:t>OF MENDELEEV’S</a:t>
            </a:r>
            <a:r>
              <a:rPr sz="4000" u="none" spc="80" dirty="0">
                <a:solidFill>
                  <a:srgbClr val="E36C09"/>
                </a:solidFill>
              </a:rPr>
              <a:t> </a:t>
            </a:r>
            <a:r>
              <a:rPr sz="4000" u="none" spc="-70" dirty="0">
                <a:solidFill>
                  <a:srgbClr val="E36C09"/>
                </a:solidFill>
              </a:rPr>
              <a:t>TABLE</a:t>
            </a:r>
            <a:endParaRPr sz="4000"/>
          </a:p>
        </p:txBody>
      </p:sp>
      <p:sp>
        <p:nvSpPr>
          <p:cNvPr id="3" name="object 3"/>
          <p:cNvSpPr txBox="1"/>
          <p:nvPr/>
        </p:nvSpPr>
        <p:spPr>
          <a:xfrm>
            <a:off x="535940" y="1611833"/>
            <a:ext cx="8054975" cy="3234860"/>
          </a:xfrm>
          <a:prstGeom prst="rect">
            <a:avLst/>
          </a:prstGeom>
        </p:spPr>
        <p:txBody>
          <a:bodyPr vert="horz" wrap="square" lIns="0" tIns="13335" rIns="0" bIns="0" rtlCol="0">
            <a:spAutoFit/>
          </a:bodyPr>
          <a:lstStyle/>
          <a:p>
            <a:pPr marL="355600" marR="662305" indent="-342900">
              <a:lnSpc>
                <a:spcPct val="100000"/>
              </a:lnSpc>
              <a:spcBef>
                <a:spcPts val="105"/>
              </a:spcBef>
              <a:buFont typeface="Arial"/>
              <a:buChar char="•"/>
              <a:tabLst>
                <a:tab pos="354965" algn="l"/>
                <a:tab pos="355600" algn="l"/>
              </a:tabLst>
            </a:pPr>
            <a:r>
              <a:rPr sz="2800" dirty="0">
                <a:solidFill>
                  <a:srgbClr val="001F5F"/>
                </a:solidFill>
                <a:latin typeface="Arial" pitchFamily="34" charset="0"/>
                <a:cs typeface="Arial" pitchFamily="34" charset="0"/>
              </a:rPr>
              <a:t>Position of the </a:t>
            </a:r>
            <a:r>
              <a:rPr sz="2800" spc="-5" dirty="0">
                <a:solidFill>
                  <a:srgbClr val="001F5F"/>
                </a:solidFill>
                <a:latin typeface="Arial" pitchFamily="34" charset="0"/>
                <a:cs typeface="Arial" pitchFamily="34" charset="0"/>
              </a:rPr>
              <a:t>Isotopes </a:t>
            </a:r>
            <a:r>
              <a:rPr sz="2800" dirty="0">
                <a:solidFill>
                  <a:srgbClr val="001F5F"/>
                </a:solidFill>
                <a:latin typeface="Arial" pitchFamily="34" charset="0"/>
                <a:cs typeface="Arial" pitchFamily="34" charset="0"/>
              </a:rPr>
              <a:t>could </a:t>
            </a:r>
            <a:r>
              <a:rPr sz="2800" spc="-5" dirty="0">
                <a:solidFill>
                  <a:srgbClr val="001F5F"/>
                </a:solidFill>
                <a:latin typeface="Arial" pitchFamily="34" charset="0"/>
                <a:cs typeface="Arial" pitchFamily="34" charset="0"/>
              </a:rPr>
              <a:t>not be  </a:t>
            </a:r>
            <a:r>
              <a:rPr sz="2800" dirty="0">
                <a:solidFill>
                  <a:srgbClr val="001F5F"/>
                </a:solidFill>
                <a:latin typeface="Arial" pitchFamily="34" charset="0"/>
                <a:cs typeface="Arial" pitchFamily="34" charset="0"/>
              </a:rPr>
              <a:t>explained.</a:t>
            </a:r>
            <a:endParaRPr sz="2800">
              <a:latin typeface="Arial" pitchFamily="34" charset="0"/>
              <a:cs typeface="Arial" pitchFamily="34" charset="0"/>
            </a:endParaRPr>
          </a:p>
          <a:p>
            <a:pPr marL="355600" marR="257810" indent="-342900">
              <a:lnSpc>
                <a:spcPct val="100000"/>
              </a:lnSpc>
              <a:spcBef>
                <a:spcPts val="770"/>
              </a:spcBef>
              <a:buFont typeface="Arial"/>
              <a:buChar char="•"/>
              <a:tabLst>
                <a:tab pos="354965" algn="l"/>
                <a:tab pos="355600" algn="l"/>
              </a:tabLst>
            </a:pPr>
            <a:r>
              <a:rPr sz="2800" dirty="0">
                <a:solidFill>
                  <a:srgbClr val="001F5F"/>
                </a:solidFill>
                <a:latin typeface="Arial" pitchFamily="34" charset="0"/>
                <a:cs typeface="Arial" pitchFamily="34" charset="0"/>
              </a:rPr>
              <a:t>Wrong order of atomic mass could not  be explained in </a:t>
            </a:r>
            <a:r>
              <a:rPr sz="2800" spc="5" dirty="0">
                <a:solidFill>
                  <a:srgbClr val="001F5F"/>
                </a:solidFill>
                <a:latin typeface="Arial" pitchFamily="34" charset="0"/>
                <a:cs typeface="Arial" pitchFamily="34" charset="0"/>
              </a:rPr>
              <a:t>some </a:t>
            </a:r>
            <a:r>
              <a:rPr sz="2800" dirty="0">
                <a:solidFill>
                  <a:srgbClr val="001F5F"/>
                </a:solidFill>
                <a:latin typeface="Arial" pitchFamily="34" charset="0"/>
                <a:cs typeface="Arial" pitchFamily="34" charset="0"/>
              </a:rPr>
              <a:t>case. Eg:  Cobalt(58.9) came </a:t>
            </a:r>
            <a:r>
              <a:rPr sz="2800" spc="-5" dirty="0">
                <a:solidFill>
                  <a:srgbClr val="001F5F"/>
                </a:solidFill>
                <a:latin typeface="Arial" pitchFamily="34" charset="0"/>
                <a:cs typeface="Arial" pitchFamily="34" charset="0"/>
              </a:rPr>
              <a:t>before</a:t>
            </a:r>
            <a:r>
              <a:rPr sz="2800" spc="-35" dirty="0">
                <a:solidFill>
                  <a:srgbClr val="001F5F"/>
                </a:solidFill>
                <a:latin typeface="Arial" pitchFamily="34" charset="0"/>
                <a:cs typeface="Arial" pitchFamily="34" charset="0"/>
              </a:rPr>
              <a:t> </a:t>
            </a:r>
            <a:r>
              <a:rPr sz="2800" dirty="0">
                <a:solidFill>
                  <a:srgbClr val="001F5F"/>
                </a:solidFill>
                <a:latin typeface="Arial" pitchFamily="34" charset="0"/>
                <a:cs typeface="Arial" pitchFamily="34" charset="0"/>
              </a:rPr>
              <a:t>Nickle(58.7).</a:t>
            </a:r>
            <a:endParaRPr sz="2800">
              <a:latin typeface="Arial" pitchFamily="34" charset="0"/>
              <a:cs typeface="Arial" pitchFamily="34" charset="0"/>
            </a:endParaRPr>
          </a:p>
          <a:p>
            <a:pPr marL="355600" marR="5080" indent="-342900">
              <a:lnSpc>
                <a:spcPct val="99600"/>
              </a:lnSpc>
              <a:spcBef>
                <a:spcPts val="785"/>
              </a:spcBef>
              <a:buFont typeface="Arial"/>
              <a:buChar char="•"/>
              <a:tabLst>
                <a:tab pos="354965" algn="l"/>
                <a:tab pos="355600" algn="l"/>
              </a:tabLst>
            </a:pPr>
            <a:r>
              <a:rPr sz="2800" spc="-5" dirty="0">
                <a:solidFill>
                  <a:srgbClr val="001F5F"/>
                </a:solidFill>
                <a:latin typeface="Arial" pitchFamily="34" charset="0"/>
                <a:cs typeface="Arial" pitchFamily="34" charset="0"/>
              </a:rPr>
              <a:t>Hydrogen was not </a:t>
            </a:r>
            <a:r>
              <a:rPr sz="2800" dirty="0">
                <a:solidFill>
                  <a:srgbClr val="001F5F"/>
                </a:solidFill>
                <a:latin typeface="Arial" pitchFamily="34" charset="0"/>
                <a:cs typeface="Arial" pitchFamily="34" charset="0"/>
              </a:rPr>
              <a:t>assigned correct  position. It </a:t>
            </a:r>
            <a:r>
              <a:rPr sz="2800" spc="5" dirty="0">
                <a:solidFill>
                  <a:srgbClr val="001F5F"/>
                </a:solidFill>
                <a:latin typeface="Arial" pitchFamily="34" charset="0"/>
                <a:cs typeface="Arial" pitchFamily="34" charset="0"/>
              </a:rPr>
              <a:t>had </a:t>
            </a:r>
            <a:r>
              <a:rPr sz="2800" dirty="0">
                <a:solidFill>
                  <a:srgbClr val="001F5F"/>
                </a:solidFill>
                <a:latin typeface="Arial" pitchFamily="34" charset="0"/>
                <a:cs typeface="Arial" pitchFamily="34" charset="0"/>
              </a:rPr>
              <a:t>properties of </a:t>
            </a:r>
            <a:r>
              <a:rPr sz="2800" spc="-5" dirty="0">
                <a:solidFill>
                  <a:srgbClr val="001F5F"/>
                </a:solidFill>
                <a:latin typeface="Arial" pitchFamily="34" charset="0"/>
                <a:cs typeface="Arial" pitchFamily="34" charset="0"/>
              </a:rPr>
              <a:t>both </a:t>
            </a:r>
            <a:r>
              <a:rPr sz="2800" dirty="0">
                <a:solidFill>
                  <a:srgbClr val="001F5F"/>
                </a:solidFill>
                <a:latin typeface="Arial" pitchFamily="34" charset="0"/>
                <a:cs typeface="Arial" pitchFamily="34" charset="0"/>
              </a:rPr>
              <a:t>alkali  </a:t>
            </a:r>
            <a:r>
              <a:rPr sz="2800" spc="5" dirty="0">
                <a:solidFill>
                  <a:srgbClr val="001F5F"/>
                </a:solidFill>
                <a:latin typeface="Arial" pitchFamily="34" charset="0"/>
                <a:cs typeface="Arial" pitchFamily="34" charset="0"/>
              </a:rPr>
              <a:t>and</a:t>
            </a:r>
            <a:r>
              <a:rPr sz="2800" spc="-25" dirty="0">
                <a:solidFill>
                  <a:srgbClr val="001F5F"/>
                </a:solidFill>
                <a:latin typeface="Arial" pitchFamily="34" charset="0"/>
                <a:cs typeface="Arial" pitchFamily="34" charset="0"/>
              </a:rPr>
              <a:t> </a:t>
            </a:r>
            <a:r>
              <a:rPr sz="2800" spc="-5" dirty="0">
                <a:solidFill>
                  <a:srgbClr val="001F5F"/>
                </a:solidFill>
                <a:latin typeface="Arial" pitchFamily="34" charset="0"/>
                <a:cs typeface="Arial" pitchFamily="34" charset="0"/>
              </a:rPr>
              <a:t>Halogen</a:t>
            </a:r>
            <a:r>
              <a:rPr sz="2800" spc="-5" dirty="0">
                <a:latin typeface="Arial" pitchFamily="34" charset="0"/>
                <a:cs typeface="Arial" pitchFamily="34" charset="0"/>
              </a:rPr>
              <a:t>s.</a:t>
            </a:r>
            <a:endParaRPr sz="280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2438400"/>
            <a:ext cx="8382000" cy="4142935"/>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230124" y="667512"/>
            <a:ext cx="6829425" cy="782320"/>
            <a:chOff x="230124" y="667512"/>
            <a:chExt cx="6829425" cy="782320"/>
          </a:xfrm>
        </p:grpSpPr>
        <p:sp>
          <p:nvSpPr>
            <p:cNvPr id="4" name="object 4"/>
            <p:cNvSpPr/>
            <p:nvPr/>
          </p:nvSpPr>
          <p:spPr>
            <a:xfrm>
              <a:off x="281940" y="667512"/>
              <a:ext cx="6725411" cy="6522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3801" y="695198"/>
              <a:ext cx="6601193" cy="52946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27864" y="679450"/>
              <a:ext cx="6633132" cy="56121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30124" y="1275588"/>
              <a:ext cx="6829044" cy="17373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91338" y="1303020"/>
              <a:ext cx="6705600" cy="50800"/>
            </a:xfrm>
            <a:custGeom>
              <a:avLst/>
              <a:gdLst/>
              <a:ahLst/>
              <a:cxnLst/>
              <a:rect l="l" t="t" r="r" b="b"/>
              <a:pathLst>
                <a:path w="6705600" h="50800">
                  <a:moveTo>
                    <a:pt x="6705600" y="0"/>
                  </a:moveTo>
                  <a:lnTo>
                    <a:pt x="0" y="0"/>
                  </a:lnTo>
                  <a:lnTo>
                    <a:pt x="0" y="50291"/>
                  </a:lnTo>
                  <a:lnTo>
                    <a:pt x="6705600" y="50291"/>
                  </a:lnTo>
                  <a:lnTo>
                    <a:pt x="6705600" y="0"/>
                  </a:lnTo>
                  <a:close/>
                </a:path>
              </a:pathLst>
            </a:custGeom>
            <a:solidFill>
              <a:srgbClr val="FFEFE7"/>
            </a:solidFill>
          </p:spPr>
          <p:txBody>
            <a:bodyPr wrap="square" lIns="0" tIns="0" rIns="0" bIns="0" rtlCol="0"/>
            <a:lstStyle/>
            <a:p>
              <a:endParaRPr/>
            </a:p>
          </p:txBody>
        </p:sp>
        <p:sp>
          <p:nvSpPr>
            <p:cNvPr id="9" name="object 9"/>
            <p:cNvSpPr/>
            <p:nvPr/>
          </p:nvSpPr>
          <p:spPr>
            <a:xfrm>
              <a:off x="275336" y="1287018"/>
              <a:ext cx="6737604" cy="82296"/>
            </a:xfrm>
            <a:prstGeom prst="rect">
              <a:avLst/>
            </a:prstGeom>
            <a:blipFill>
              <a:blip r:embed="rId7" cstate="print"/>
              <a:stretch>
                <a:fillRect/>
              </a:stretch>
            </a:blipFill>
          </p:spPr>
          <p:txBody>
            <a:bodyPr wrap="square" lIns="0" tIns="0" rIns="0" bIns="0" rtlCol="0"/>
            <a:lstStyle/>
            <a:p>
              <a:endParaRPr/>
            </a:p>
          </p:txBody>
        </p:sp>
      </p:grpSp>
      <p:grpSp>
        <p:nvGrpSpPr>
          <p:cNvPr id="10" name="object 10"/>
          <p:cNvGrpSpPr/>
          <p:nvPr/>
        </p:nvGrpSpPr>
        <p:grpSpPr>
          <a:xfrm>
            <a:off x="3980688" y="1625472"/>
            <a:ext cx="5163820" cy="738505"/>
            <a:chOff x="3980688" y="1625472"/>
            <a:chExt cx="5163820" cy="738505"/>
          </a:xfrm>
        </p:grpSpPr>
        <p:sp>
          <p:nvSpPr>
            <p:cNvPr id="11" name="object 11"/>
            <p:cNvSpPr/>
            <p:nvPr/>
          </p:nvSpPr>
          <p:spPr>
            <a:xfrm>
              <a:off x="4032504" y="1631234"/>
              <a:ext cx="5111496" cy="60294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094353" y="1640585"/>
              <a:ext cx="4999101" cy="49847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078478" y="1625472"/>
              <a:ext cx="5030978" cy="529589"/>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980688" y="2189987"/>
              <a:ext cx="5163312" cy="173736"/>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041902" y="2217419"/>
              <a:ext cx="5085715" cy="50800"/>
            </a:xfrm>
            <a:custGeom>
              <a:avLst/>
              <a:gdLst/>
              <a:ahLst/>
              <a:cxnLst/>
              <a:rect l="l" t="t" r="r" b="b"/>
              <a:pathLst>
                <a:path w="5085715" h="50800">
                  <a:moveTo>
                    <a:pt x="5085588" y="0"/>
                  </a:moveTo>
                  <a:lnTo>
                    <a:pt x="0" y="0"/>
                  </a:lnTo>
                  <a:lnTo>
                    <a:pt x="0" y="50291"/>
                  </a:lnTo>
                  <a:lnTo>
                    <a:pt x="5085588" y="50291"/>
                  </a:lnTo>
                  <a:lnTo>
                    <a:pt x="5085588" y="0"/>
                  </a:lnTo>
                  <a:close/>
                </a:path>
              </a:pathLst>
            </a:custGeom>
            <a:solidFill>
              <a:srgbClr val="FFEFE7"/>
            </a:solidFill>
          </p:spPr>
          <p:txBody>
            <a:bodyPr wrap="square" lIns="0" tIns="0" rIns="0" bIns="0" rtlCol="0"/>
            <a:lstStyle/>
            <a:p>
              <a:endParaRPr/>
            </a:p>
          </p:txBody>
        </p:sp>
        <p:sp>
          <p:nvSpPr>
            <p:cNvPr id="16" name="object 16"/>
            <p:cNvSpPr/>
            <p:nvPr/>
          </p:nvSpPr>
          <p:spPr>
            <a:xfrm>
              <a:off x="4025900" y="2201417"/>
              <a:ext cx="5117592" cy="82296"/>
            </a:xfrm>
            <a:prstGeom prst="rect">
              <a:avLst/>
            </a:prstGeom>
            <a:blipFill>
              <a:blip r:embed="rId12"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11832"/>
            <a:ext cx="8150860" cy="317330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Arial" pitchFamily="34" charset="0"/>
                <a:cs typeface="Arial" pitchFamily="34" charset="0"/>
              </a:rPr>
              <a:t>In </a:t>
            </a:r>
            <a:r>
              <a:rPr sz="3200" spc="-5" dirty="0">
                <a:latin typeface="Arial" pitchFamily="34" charset="0"/>
                <a:cs typeface="Arial" pitchFamily="34" charset="0"/>
              </a:rPr>
              <a:t>1913 Henry </a:t>
            </a:r>
            <a:r>
              <a:rPr sz="3200" dirty="0">
                <a:latin typeface="Arial" pitchFamily="34" charset="0"/>
                <a:cs typeface="Arial" pitchFamily="34" charset="0"/>
              </a:rPr>
              <a:t>Moseley showed </a:t>
            </a:r>
            <a:r>
              <a:rPr sz="3200" spc="-5" dirty="0">
                <a:latin typeface="Arial" pitchFamily="34" charset="0"/>
                <a:cs typeface="Arial" pitchFamily="34" charset="0"/>
              </a:rPr>
              <a:t>that  </a:t>
            </a:r>
            <a:r>
              <a:rPr sz="3200" dirty="0">
                <a:latin typeface="Arial" pitchFamily="34" charset="0"/>
                <a:cs typeface="Arial" pitchFamily="34" charset="0"/>
              </a:rPr>
              <a:t>atomic number of an element </a:t>
            </a:r>
            <a:r>
              <a:rPr sz="3200" spc="-5" dirty="0">
                <a:latin typeface="Arial" pitchFamily="34" charset="0"/>
                <a:cs typeface="Arial" pitchFamily="34" charset="0"/>
              </a:rPr>
              <a:t>was </a:t>
            </a:r>
            <a:r>
              <a:rPr sz="3200" dirty="0">
                <a:latin typeface="Arial" pitchFamily="34" charset="0"/>
                <a:cs typeface="Arial" pitchFamily="34" charset="0"/>
              </a:rPr>
              <a:t>more  fundamental property than atomic</a:t>
            </a:r>
            <a:r>
              <a:rPr sz="3200" spc="-40" dirty="0">
                <a:latin typeface="Arial" pitchFamily="34" charset="0"/>
                <a:cs typeface="Arial" pitchFamily="34" charset="0"/>
              </a:rPr>
              <a:t> </a:t>
            </a:r>
            <a:r>
              <a:rPr sz="3200" dirty="0">
                <a:latin typeface="Arial" pitchFamily="34" charset="0"/>
                <a:cs typeface="Arial" pitchFamily="34" charset="0"/>
              </a:rPr>
              <a:t>mass.</a:t>
            </a:r>
            <a:endParaRPr sz="3200">
              <a:latin typeface="Arial" pitchFamily="34" charset="0"/>
              <a:cs typeface="Arial" pitchFamily="34" charset="0"/>
            </a:endParaRPr>
          </a:p>
          <a:p>
            <a:pPr marL="355600" indent="-342900">
              <a:lnSpc>
                <a:spcPct val="100000"/>
              </a:lnSpc>
              <a:spcBef>
                <a:spcPts val="770"/>
              </a:spcBef>
              <a:buFont typeface="Arial"/>
              <a:buChar char="•"/>
              <a:tabLst>
                <a:tab pos="354965" algn="l"/>
                <a:tab pos="355600" algn="l"/>
              </a:tabLst>
            </a:pPr>
            <a:r>
              <a:rPr sz="3200" dirty="0">
                <a:uFill>
                  <a:solidFill>
                    <a:srgbClr val="001F5F"/>
                  </a:solidFill>
                </a:uFill>
                <a:latin typeface="Arial" pitchFamily="34" charset="0"/>
                <a:cs typeface="Arial" pitchFamily="34" charset="0"/>
              </a:rPr>
              <a:t>Modern </a:t>
            </a:r>
            <a:r>
              <a:rPr sz="3200" b="1" spc="-5" dirty="0">
                <a:uFill>
                  <a:solidFill>
                    <a:srgbClr val="001F5F"/>
                  </a:solidFill>
                </a:uFill>
                <a:latin typeface="Arial" pitchFamily="34" charset="0"/>
                <a:cs typeface="Arial" pitchFamily="34" charset="0"/>
              </a:rPr>
              <a:t>periodic</a:t>
            </a:r>
            <a:r>
              <a:rPr sz="3200" b="1" spc="-565" dirty="0">
                <a:uFill>
                  <a:solidFill>
                    <a:srgbClr val="001F5F"/>
                  </a:solidFill>
                </a:uFill>
                <a:latin typeface="Arial" pitchFamily="34" charset="0"/>
                <a:cs typeface="Arial" pitchFamily="34" charset="0"/>
              </a:rPr>
              <a:t> </a:t>
            </a:r>
            <a:r>
              <a:rPr sz="3200" b="1" dirty="0">
                <a:uFill>
                  <a:solidFill>
                    <a:srgbClr val="001F5F"/>
                  </a:solidFill>
                </a:uFill>
                <a:latin typeface="Arial" pitchFamily="34" charset="0"/>
                <a:cs typeface="Arial" pitchFamily="34" charset="0"/>
              </a:rPr>
              <a:t>law</a:t>
            </a:r>
            <a:r>
              <a:rPr sz="3200" b="1" dirty="0">
                <a:latin typeface="Arial" pitchFamily="34" charset="0"/>
                <a:cs typeface="Arial" pitchFamily="34" charset="0"/>
              </a:rPr>
              <a:t>:</a:t>
            </a:r>
            <a:endParaRPr sz="3200">
              <a:latin typeface="Arial" pitchFamily="34" charset="0"/>
              <a:cs typeface="Arial" pitchFamily="34" charset="0"/>
            </a:endParaRPr>
          </a:p>
          <a:p>
            <a:pPr marL="777875" marR="28575" indent="-664845">
              <a:lnSpc>
                <a:spcPct val="100000"/>
              </a:lnSpc>
              <a:spcBef>
                <a:spcPts val="770"/>
              </a:spcBef>
              <a:tabLst>
                <a:tab pos="5596890" algn="l"/>
              </a:tabLst>
            </a:pPr>
            <a:r>
              <a:rPr sz="3200" b="1" dirty="0">
                <a:latin typeface="Arial" pitchFamily="34" charset="0"/>
                <a:cs typeface="Arial" pitchFamily="34" charset="0"/>
              </a:rPr>
              <a:t>Properties of</a:t>
            </a:r>
            <a:r>
              <a:rPr sz="3200" b="1" spc="15" dirty="0">
                <a:latin typeface="Arial" pitchFamily="34" charset="0"/>
                <a:cs typeface="Arial" pitchFamily="34" charset="0"/>
              </a:rPr>
              <a:t> </a:t>
            </a:r>
            <a:r>
              <a:rPr sz="3200" b="1" spc="-5" dirty="0">
                <a:latin typeface="Arial" pitchFamily="34" charset="0"/>
                <a:cs typeface="Arial" pitchFamily="34" charset="0"/>
              </a:rPr>
              <a:t>elements</a:t>
            </a:r>
            <a:r>
              <a:rPr sz="3200" b="1" spc="10" dirty="0">
                <a:latin typeface="Arial" pitchFamily="34" charset="0"/>
                <a:cs typeface="Arial" pitchFamily="34" charset="0"/>
              </a:rPr>
              <a:t> </a:t>
            </a:r>
            <a:r>
              <a:rPr sz="3200" b="1" spc="-5" dirty="0">
                <a:latin typeface="Arial" pitchFamily="34" charset="0"/>
                <a:cs typeface="Arial" pitchFamily="34" charset="0"/>
              </a:rPr>
              <a:t>are	the</a:t>
            </a:r>
            <a:r>
              <a:rPr sz="3200" b="1" spc="-65" dirty="0">
                <a:latin typeface="Arial" pitchFamily="34" charset="0"/>
                <a:cs typeface="Arial" pitchFamily="34" charset="0"/>
              </a:rPr>
              <a:t> </a:t>
            </a:r>
            <a:r>
              <a:rPr sz="3200" b="1" spc="-5" dirty="0">
                <a:latin typeface="Arial" pitchFamily="34" charset="0"/>
                <a:cs typeface="Arial" pitchFamily="34" charset="0"/>
              </a:rPr>
              <a:t>periodic  </a:t>
            </a:r>
            <a:r>
              <a:rPr sz="3200" b="1" dirty="0">
                <a:latin typeface="Arial" pitchFamily="34" charset="0"/>
                <a:cs typeface="Arial" pitchFamily="34" charset="0"/>
              </a:rPr>
              <a:t>function </a:t>
            </a:r>
            <a:r>
              <a:rPr sz="3200" b="1" spc="-10" dirty="0">
                <a:latin typeface="Arial" pitchFamily="34" charset="0"/>
                <a:cs typeface="Arial" pitchFamily="34" charset="0"/>
              </a:rPr>
              <a:t>of </a:t>
            </a:r>
            <a:r>
              <a:rPr sz="3200" b="1" spc="-5" dirty="0">
                <a:latin typeface="Arial" pitchFamily="34" charset="0"/>
                <a:cs typeface="Arial" pitchFamily="34" charset="0"/>
              </a:rPr>
              <a:t>their </a:t>
            </a:r>
            <a:r>
              <a:rPr sz="3200" b="1" dirty="0">
                <a:latin typeface="Arial" pitchFamily="34" charset="0"/>
                <a:cs typeface="Arial" pitchFamily="34" charset="0"/>
              </a:rPr>
              <a:t>atomic</a:t>
            </a:r>
            <a:r>
              <a:rPr sz="3200" b="1" spc="10" dirty="0">
                <a:latin typeface="Arial" pitchFamily="34" charset="0"/>
                <a:cs typeface="Arial" pitchFamily="34" charset="0"/>
              </a:rPr>
              <a:t> </a:t>
            </a:r>
            <a:r>
              <a:rPr sz="3200" b="1" spc="-5" dirty="0">
                <a:latin typeface="Arial" pitchFamily="34" charset="0"/>
                <a:cs typeface="Arial" pitchFamily="34" charset="0"/>
              </a:rPr>
              <a:t>number.</a:t>
            </a:r>
            <a:endParaRPr sz="3200">
              <a:latin typeface="Arial" pitchFamily="34" charset="0"/>
              <a:cs typeface="Arial" pitchFamily="34" charset="0"/>
            </a:endParaRPr>
          </a:p>
        </p:txBody>
      </p:sp>
      <p:sp>
        <p:nvSpPr>
          <p:cNvPr id="3" name="object 3"/>
          <p:cNvSpPr/>
          <p:nvPr/>
        </p:nvSpPr>
        <p:spPr>
          <a:xfrm>
            <a:off x="326136" y="397763"/>
            <a:ext cx="7325868" cy="45110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8891" y="915924"/>
            <a:ext cx="7403592" cy="472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A PERIODIC TABLE</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355600" marR="5080" algn="just">
              <a:spcBef>
                <a:spcPts val="100"/>
              </a:spcBef>
              <a:buFont typeface="Arial"/>
              <a:buChar char="•"/>
              <a:tabLst>
                <a:tab pos="355600" algn="l"/>
              </a:tabLst>
            </a:pPr>
            <a:r>
              <a:rPr lang="en-US" spc="-5" dirty="0" smtClean="0">
                <a:latin typeface="Arial" pitchFamily="34" charset="0"/>
                <a:cs typeface="Arial" pitchFamily="34" charset="0"/>
              </a:rPr>
              <a:t>It is the tabular display </a:t>
            </a:r>
            <a:r>
              <a:rPr lang="en-US" dirty="0" smtClean="0">
                <a:latin typeface="Arial" pitchFamily="34" charset="0"/>
                <a:cs typeface="Arial" pitchFamily="34" charset="0"/>
              </a:rPr>
              <a:t>of elements organized on the  basis of </a:t>
            </a:r>
            <a:r>
              <a:rPr lang="en-US" i="1" u="heavy" spc="-5" dirty="0" smtClean="0">
                <a:uFill>
                  <a:solidFill>
                    <a:srgbClr val="001F5F"/>
                  </a:solidFill>
                </a:uFill>
                <a:latin typeface="Arial" pitchFamily="34" charset="0"/>
                <a:cs typeface="Arial" pitchFamily="34" charset="0"/>
              </a:rPr>
              <a:t>atomic </a:t>
            </a:r>
            <a:r>
              <a:rPr lang="en-US" i="1" u="heavy" dirty="0" smtClean="0">
                <a:uFill>
                  <a:solidFill>
                    <a:srgbClr val="001F5F"/>
                  </a:solidFill>
                </a:uFill>
                <a:latin typeface="Arial" pitchFamily="34" charset="0"/>
                <a:cs typeface="Arial" pitchFamily="34" charset="0"/>
              </a:rPr>
              <a:t>number</a:t>
            </a:r>
            <a:r>
              <a:rPr lang="en-US" i="1" dirty="0" smtClean="0">
                <a:latin typeface="Arial" pitchFamily="34" charset="0"/>
                <a:cs typeface="Arial" pitchFamily="34" charset="0"/>
              </a:rPr>
              <a:t>, </a:t>
            </a:r>
            <a:r>
              <a:rPr lang="en-US" i="1" u="heavy" dirty="0" smtClean="0">
                <a:uFill>
                  <a:solidFill>
                    <a:srgbClr val="001F5F"/>
                  </a:solidFill>
                </a:uFill>
                <a:latin typeface="Arial" pitchFamily="34" charset="0"/>
                <a:cs typeface="Arial" pitchFamily="34" charset="0"/>
              </a:rPr>
              <a:t>electronic configurations</a:t>
            </a:r>
            <a:r>
              <a:rPr lang="en-US" i="1" spc="-130" dirty="0" smtClean="0">
                <a:latin typeface="Arial" pitchFamily="34" charset="0"/>
                <a:cs typeface="Arial" pitchFamily="34" charset="0"/>
              </a:rPr>
              <a:t> </a:t>
            </a:r>
            <a:r>
              <a:rPr lang="en-US" i="1" dirty="0" smtClean="0">
                <a:latin typeface="Arial" pitchFamily="34" charset="0"/>
                <a:cs typeface="Arial" pitchFamily="34" charset="0"/>
              </a:rPr>
              <a:t>and </a:t>
            </a:r>
            <a:r>
              <a:rPr lang="en-US" i="1" u="heavy" dirty="0" smtClean="0">
                <a:uFill>
                  <a:solidFill>
                    <a:srgbClr val="001F5F"/>
                  </a:solidFill>
                </a:uFill>
                <a:latin typeface="Arial" pitchFamily="34" charset="0"/>
                <a:cs typeface="Arial" pitchFamily="34" charset="0"/>
              </a:rPr>
              <a:t> chemical</a:t>
            </a:r>
            <a:r>
              <a:rPr lang="en-US" i="1" u="heavy" spc="-5" dirty="0" smtClean="0">
                <a:uFill>
                  <a:solidFill>
                    <a:srgbClr val="001F5F"/>
                  </a:solidFill>
                </a:uFill>
                <a:latin typeface="Arial" pitchFamily="34" charset="0"/>
                <a:cs typeface="Arial" pitchFamily="34" charset="0"/>
              </a:rPr>
              <a:t> properties</a:t>
            </a:r>
            <a:r>
              <a:rPr lang="en-US" i="1" spc="-5" dirty="0" smtClean="0">
                <a:latin typeface="Arial" pitchFamily="34" charset="0"/>
                <a:cs typeface="Arial" pitchFamily="34" charset="0"/>
              </a:rPr>
              <a:t>.</a:t>
            </a:r>
            <a:endParaRPr lang="en-US" dirty="0" smtClean="0">
              <a:latin typeface="Arial" pitchFamily="34" charset="0"/>
              <a:cs typeface="Arial" pitchFamily="34" charset="0"/>
            </a:endParaRPr>
          </a:p>
          <a:p>
            <a:pPr marL="355600" marR="8255">
              <a:spcBef>
                <a:spcPts val="615"/>
              </a:spcBef>
              <a:buFont typeface="Arial"/>
              <a:buChar char="•"/>
              <a:tabLst>
                <a:tab pos="354965" algn="l"/>
                <a:tab pos="355600" algn="l"/>
              </a:tabLst>
            </a:pPr>
            <a:r>
              <a:rPr lang="en-US" dirty="0" smtClean="0">
                <a:latin typeface="Arial" pitchFamily="34" charset="0"/>
                <a:cs typeface="Arial" pitchFamily="34" charset="0"/>
              </a:rPr>
              <a:t>The </a:t>
            </a:r>
            <a:r>
              <a:rPr lang="en-US" spc="-5" dirty="0" smtClean="0">
                <a:latin typeface="Arial" pitchFamily="34" charset="0"/>
                <a:cs typeface="Arial" pitchFamily="34" charset="0"/>
              </a:rPr>
              <a:t>table also </a:t>
            </a:r>
            <a:r>
              <a:rPr lang="en-US" dirty="0" smtClean="0">
                <a:latin typeface="Arial" pitchFamily="34" charset="0"/>
                <a:cs typeface="Arial" pitchFamily="34" charset="0"/>
              </a:rPr>
              <a:t>shows </a:t>
            </a:r>
            <a:r>
              <a:rPr lang="en-US" spc="-5" dirty="0" smtClean="0">
                <a:latin typeface="Arial" pitchFamily="34" charset="0"/>
                <a:cs typeface="Arial" pitchFamily="34" charset="0"/>
              </a:rPr>
              <a:t>four rectangular </a:t>
            </a:r>
            <a:r>
              <a:rPr lang="en-US" u="heavy" spc="-5" dirty="0" smtClean="0">
                <a:uFill>
                  <a:solidFill>
                    <a:srgbClr val="0000FF"/>
                  </a:solidFill>
                </a:uFill>
                <a:latin typeface="Arial" pitchFamily="34" charset="0"/>
                <a:cs typeface="Arial" pitchFamily="34" charset="0"/>
                <a:hlinkClick r:id="rId2"/>
              </a:rPr>
              <a:t>blocks</a:t>
            </a:r>
            <a:r>
              <a:rPr lang="en-US" spc="-5" dirty="0" smtClean="0">
                <a:latin typeface="Arial" pitchFamily="34" charset="0"/>
                <a:cs typeface="Arial" pitchFamily="34" charset="0"/>
              </a:rPr>
              <a:t>: s-,  </a:t>
            </a:r>
            <a:r>
              <a:rPr lang="en-US" dirty="0" smtClean="0">
                <a:latin typeface="Arial" pitchFamily="34" charset="0"/>
                <a:cs typeface="Arial" pitchFamily="34" charset="0"/>
              </a:rPr>
              <a:t>p- </a:t>
            </a:r>
            <a:r>
              <a:rPr lang="en-US" spc="-5" dirty="0" smtClean="0">
                <a:latin typeface="Arial" pitchFamily="34" charset="0"/>
                <a:cs typeface="Arial" pitchFamily="34" charset="0"/>
              </a:rPr>
              <a:t>d- </a:t>
            </a:r>
            <a:r>
              <a:rPr lang="en-US" dirty="0" smtClean="0">
                <a:latin typeface="Arial" pitchFamily="34" charset="0"/>
                <a:cs typeface="Arial" pitchFamily="34" charset="0"/>
              </a:rPr>
              <a:t>and </a:t>
            </a:r>
            <a:r>
              <a:rPr lang="en-US" spc="-5" dirty="0" smtClean="0">
                <a:latin typeface="Arial" pitchFamily="34" charset="0"/>
                <a:cs typeface="Arial" pitchFamily="34" charset="0"/>
              </a:rPr>
              <a:t>f-block. In </a:t>
            </a:r>
            <a:r>
              <a:rPr lang="en-US" dirty="0" smtClean="0">
                <a:latin typeface="Arial" pitchFamily="34" charset="0"/>
                <a:cs typeface="Arial" pitchFamily="34" charset="0"/>
              </a:rPr>
              <a:t>general, </a:t>
            </a:r>
            <a:r>
              <a:rPr lang="en-US" spc="-5" dirty="0" smtClean="0">
                <a:latin typeface="Arial" pitchFamily="34" charset="0"/>
                <a:cs typeface="Arial" pitchFamily="34" charset="0"/>
              </a:rPr>
              <a:t>within </a:t>
            </a:r>
            <a:r>
              <a:rPr lang="en-US" dirty="0" smtClean="0">
                <a:latin typeface="Arial" pitchFamily="34" charset="0"/>
                <a:cs typeface="Arial" pitchFamily="34" charset="0"/>
              </a:rPr>
              <a:t>one </a:t>
            </a:r>
            <a:r>
              <a:rPr lang="en-US" spc="-5" dirty="0" smtClean="0">
                <a:latin typeface="Arial" pitchFamily="34" charset="0"/>
                <a:cs typeface="Arial" pitchFamily="34" charset="0"/>
              </a:rPr>
              <a:t>row  (period) the </a:t>
            </a:r>
            <a:r>
              <a:rPr lang="en-US" dirty="0" smtClean="0">
                <a:latin typeface="Arial" pitchFamily="34" charset="0"/>
                <a:cs typeface="Arial" pitchFamily="34" charset="0"/>
              </a:rPr>
              <a:t>elements are metals on </a:t>
            </a:r>
            <a:r>
              <a:rPr lang="en-US" spc="-5" dirty="0" smtClean="0">
                <a:latin typeface="Arial" pitchFamily="34" charset="0"/>
                <a:cs typeface="Arial" pitchFamily="34" charset="0"/>
              </a:rPr>
              <a:t>the </a:t>
            </a:r>
            <a:r>
              <a:rPr lang="en-US" dirty="0" smtClean="0">
                <a:latin typeface="Arial" pitchFamily="34" charset="0"/>
                <a:cs typeface="Arial" pitchFamily="34" charset="0"/>
              </a:rPr>
              <a:t>left</a:t>
            </a:r>
            <a:r>
              <a:rPr lang="en-US" spc="-105" dirty="0" smtClean="0">
                <a:latin typeface="Arial" pitchFamily="34" charset="0"/>
                <a:cs typeface="Arial" pitchFamily="34" charset="0"/>
              </a:rPr>
              <a:t> </a:t>
            </a:r>
            <a:r>
              <a:rPr lang="en-US" dirty="0" smtClean="0">
                <a:latin typeface="Arial" pitchFamily="34" charset="0"/>
                <a:cs typeface="Arial" pitchFamily="34" charset="0"/>
              </a:rPr>
              <a:t>hand  side, and non-metals on </a:t>
            </a:r>
            <a:r>
              <a:rPr lang="en-US" spc="-5" dirty="0" smtClean="0">
                <a:latin typeface="Arial" pitchFamily="34" charset="0"/>
                <a:cs typeface="Arial" pitchFamily="34" charset="0"/>
              </a:rPr>
              <a:t>the right </a:t>
            </a:r>
            <a:r>
              <a:rPr lang="en-US" dirty="0" smtClean="0">
                <a:latin typeface="Arial" pitchFamily="34" charset="0"/>
                <a:cs typeface="Arial" pitchFamily="34" charset="0"/>
              </a:rPr>
              <a:t>hand</a:t>
            </a:r>
            <a:r>
              <a:rPr lang="en-US" spc="-140" dirty="0" smtClean="0">
                <a:latin typeface="Arial" pitchFamily="34" charset="0"/>
                <a:cs typeface="Arial" pitchFamily="34" charset="0"/>
              </a:rPr>
              <a:t> </a:t>
            </a:r>
            <a:r>
              <a:rPr lang="en-US" dirty="0" smtClean="0">
                <a:latin typeface="Arial" pitchFamily="34" charset="0"/>
                <a:cs typeface="Arial" pitchFamily="34" charset="0"/>
              </a:rPr>
              <a:t>side.</a:t>
            </a:r>
          </a:p>
          <a:p>
            <a:pPr marL="355600" marR="52069">
              <a:spcBef>
                <a:spcPts val="590"/>
              </a:spcBef>
              <a:buFont typeface="Arial"/>
              <a:buChar char="•"/>
              <a:tabLst>
                <a:tab pos="354965" algn="l"/>
                <a:tab pos="355600" algn="l"/>
              </a:tabLst>
            </a:pPr>
            <a:r>
              <a:rPr lang="en-US" dirty="0" smtClean="0">
                <a:latin typeface="Arial" pitchFamily="34" charset="0"/>
                <a:cs typeface="Arial" pitchFamily="34" charset="0"/>
              </a:rPr>
              <a:t>The </a:t>
            </a:r>
            <a:r>
              <a:rPr lang="en-US" spc="-5" dirty="0" smtClean="0">
                <a:latin typeface="Arial" pitchFamily="34" charset="0"/>
                <a:cs typeface="Arial" pitchFamily="34" charset="0"/>
              </a:rPr>
              <a:t>rows </a:t>
            </a:r>
            <a:r>
              <a:rPr lang="en-US" dirty="0" smtClean="0">
                <a:latin typeface="Arial" pitchFamily="34" charset="0"/>
                <a:cs typeface="Arial" pitchFamily="34" charset="0"/>
              </a:rPr>
              <a:t>of </a:t>
            </a:r>
            <a:r>
              <a:rPr lang="en-US" spc="-5" dirty="0" smtClean="0">
                <a:latin typeface="Arial" pitchFamily="34" charset="0"/>
                <a:cs typeface="Arial" pitchFamily="34" charset="0"/>
              </a:rPr>
              <a:t>the table </a:t>
            </a:r>
            <a:r>
              <a:rPr lang="en-US" dirty="0" smtClean="0">
                <a:latin typeface="Arial" pitchFamily="34" charset="0"/>
                <a:cs typeface="Arial" pitchFamily="34" charset="0"/>
              </a:rPr>
              <a:t>are called </a:t>
            </a:r>
            <a:r>
              <a:rPr lang="en-US" u="heavy" spc="-5" dirty="0" smtClean="0">
                <a:uFill>
                  <a:solidFill>
                    <a:srgbClr val="0000FF"/>
                  </a:solidFill>
                </a:uFill>
                <a:latin typeface="Arial" pitchFamily="34" charset="0"/>
                <a:cs typeface="Arial" pitchFamily="34" charset="0"/>
                <a:hlinkClick r:id="rId3"/>
              </a:rPr>
              <a:t>periods</a:t>
            </a:r>
            <a:r>
              <a:rPr lang="en-US" spc="-5" dirty="0" smtClean="0">
                <a:latin typeface="Arial" pitchFamily="34" charset="0"/>
                <a:cs typeface="Arial" pitchFamily="34" charset="0"/>
              </a:rPr>
              <a:t>; the</a:t>
            </a:r>
            <a:r>
              <a:rPr lang="en-US" spc="-105" dirty="0" smtClean="0">
                <a:latin typeface="Arial" pitchFamily="34" charset="0"/>
                <a:cs typeface="Arial" pitchFamily="34" charset="0"/>
              </a:rPr>
              <a:t> </a:t>
            </a:r>
            <a:r>
              <a:rPr lang="en-US" dirty="0" smtClean="0">
                <a:latin typeface="Arial" pitchFamily="34" charset="0"/>
                <a:cs typeface="Arial" pitchFamily="34" charset="0"/>
              </a:rPr>
              <a:t>columns  are called</a:t>
            </a:r>
            <a:r>
              <a:rPr lang="en-US" spc="-30" dirty="0" smtClean="0">
                <a:latin typeface="Arial" pitchFamily="34" charset="0"/>
                <a:cs typeface="Arial" pitchFamily="34" charset="0"/>
                <a:hlinkClick r:id="rId4"/>
              </a:rPr>
              <a:t> </a:t>
            </a:r>
            <a:r>
              <a:rPr lang="en-US" u="heavy" spc="-5" dirty="0" smtClean="0">
                <a:uFill>
                  <a:solidFill>
                    <a:srgbClr val="0000FF"/>
                  </a:solidFill>
                </a:uFill>
                <a:latin typeface="Arial" pitchFamily="34" charset="0"/>
                <a:cs typeface="Arial" pitchFamily="34" charset="0"/>
                <a:hlinkClick r:id="rId4"/>
              </a:rPr>
              <a:t>groups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772413"/>
            <a:ext cx="8390890" cy="4293870"/>
          </a:xfrm>
          <a:prstGeom prst="rect">
            <a:avLst/>
          </a:prstGeom>
        </p:spPr>
        <p:txBody>
          <a:bodyPr vert="horz" wrap="square" lIns="0" tIns="13335" rIns="0" bIns="0" rtlCol="0">
            <a:spAutoFit/>
          </a:bodyPr>
          <a:lstStyle/>
          <a:p>
            <a:pPr marL="355600" marR="444500" indent="-342900">
              <a:lnSpc>
                <a:spcPct val="100000"/>
              </a:lnSpc>
              <a:spcBef>
                <a:spcPts val="105"/>
              </a:spcBef>
              <a:tabLst>
                <a:tab pos="354965" algn="l"/>
                <a:tab pos="355600" algn="l"/>
              </a:tabLst>
            </a:pPr>
            <a:r>
              <a:rPr sz="3500" dirty="0">
                <a:solidFill>
                  <a:srgbClr val="001F5F"/>
                </a:solidFill>
                <a:latin typeface="Arial" pitchFamily="34" charset="0"/>
                <a:cs typeface="Arial" pitchFamily="34" charset="0"/>
              </a:rPr>
              <a:t>Modern periodic </a:t>
            </a:r>
            <a:r>
              <a:rPr sz="3500" spc="-5" dirty="0">
                <a:solidFill>
                  <a:srgbClr val="001F5F"/>
                </a:solidFill>
                <a:latin typeface="Arial" pitchFamily="34" charset="0"/>
                <a:cs typeface="Arial" pitchFamily="34" charset="0"/>
              </a:rPr>
              <a:t>table </a:t>
            </a:r>
            <a:r>
              <a:rPr sz="3500" dirty="0">
                <a:solidFill>
                  <a:srgbClr val="001F5F"/>
                </a:solidFill>
                <a:latin typeface="Arial" pitchFamily="34" charset="0"/>
                <a:cs typeface="Arial" pitchFamily="34" charset="0"/>
              </a:rPr>
              <a:t>consists of</a:t>
            </a:r>
            <a:r>
              <a:rPr sz="3500" spc="-140" dirty="0">
                <a:solidFill>
                  <a:srgbClr val="001F5F"/>
                </a:solidFill>
                <a:latin typeface="Arial" pitchFamily="34" charset="0"/>
                <a:cs typeface="Arial" pitchFamily="34" charset="0"/>
              </a:rPr>
              <a:t> </a:t>
            </a:r>
            <a:r>
              <a:rPr sz="3500" u="heavy" spc="-5" dirty="0">
                <a:solidFill>
                  <a:srgbClr val="001F5F"/>
                </a:solidFill>
                <a:uFill>
                  <a:solidFill>
                    <a:srgbClr val="001F5F"/>
                  </a:solidFill>
                </a:uFill>
                <a:latin typeface="Arial" pitchFamily="34" charset="0"/>
                <a:cs typeface="Arial" pitchFamily="34" charset="0"/>
              </a:rPr>
              <a:t>18  </a:t>
            </a:r>
            <a:r>
              <a:rPr sz="3500" u="heavy" dirty="0">
                <a:solidFill>
                  <a:srgbClr val="001F5F"/>
                </a:solidFill>
                <a:uFill>
                  <a:solidFill>
                    <a:srgbClr val="001F5F"/>
                  </a:solidFill>
                </a:uFill>
                <a:latin typeface="Arial" pitchFamily="34" charset="0"/>
                <a:cs typeface="Arial" pitchFamily="34" charset="0"/>
              </a:rPr>
              <a:t>groups</a:t>
            </a:r>
            <a:r>
              <a:rPr sz="3500" dirty="0">
                <a:solidFill>
                  <a:srgbClr val="001F5F"/>
                </a:solidFill>
                <a:latin typeface="Arial" pitchFamily="34" charset="0"/>
                <a:cs typeface="Arial" pitchFamily="34" charset="0"/>
              </a:rPr>
              <a:t> and</a:t>
            </a:r>
            <a:r>
              <a:rPr sz="3500" u="heavy" dirty="0">
                <a:solidFill>
                  <a:srgbClr val="001F5F"/>
                </a:solidFill>
                <a:uFill>
                  <a:solidFill>
                    <a:srgbClr val="001F5F"/>
                  </a:solidFill>
                </a:uFill>
                <a:latin typeface="Arial" pitchFamily="34" charset="0"/>
                <a:cs typeface="Arial" pitchFamily="34" charset="0"/>
              </a:rPr>
              <a:t> 7</a:t>
            </a:r>
            <a:r>
              <a:rPr sz="3500" u="heavy" spc="-25" dirty="0">
                <a:solidFill>
                  <a:srgbClr val="001F5F"/>
                </a:solidFill>
                <a:uFill>
                  <a:solidFill>
                    <a:srgbClr val="001F5F"/>
                  </a:solidFill>
                </a:uFill>
                <a:latin typeface="Arial" pitchFamily="34" charset="0"/>
                <a:cs typeface="Arial" pitchFamily="34" charset="0"/>
              </a:rPr>
              <a:t> </a:t>
            </a:r>
            <a:r>
              <a:rPr sz="3500" u="heavy" dirty="0">
                <a:solidFill>
                  <a:srgbClr val="001F5F"/>
                </a:solidFill>
                <a:uFill>
                  <a:solidFill>
                    <a:srgbClr val="001F5F"/>
                  </a:solidFill>
                </a:uFill>
                <a:latin typeface="Arial" pitchFamily="34" charset="0"/>
                <a:cs typeface="Arial" pitchFamily="34" charset="0"/>
              </a:rPr>
              <a:t>periods.</a:t>
            </a:r>
            <a:endParaRPr sz="3500">
              <a:latin typeface="Arial" pitchFamily="34" charset="0"/>
              <a:cs typeface="Arial" pitchFamily="34" charset="0"/>
            </a:endParaRPr>
          </a:p>
          <a:p>
            <a:pPr>
              <a:lnSpc>
                <a:spcPct val="100000"/>
              </a:lnSpc>
              <a:spcBef>
                <a:spcPts val="25"/>
              </a:spcBef>
              <a:buClr>
                <a:srgbClr val="001F5F"/>
              </a:buClr>
              <a:buFont typeface="Arial"/>
              <a:buChar char="•"/>
            </a:pPr>
            <a:endParaRPr sz="4200">
              <a:latin typeface="Arial" pitchFamily="34" charset="0"/>
              <a:cs typeface="Arial" pitchFamily="34" charset="0"/>
            </a:endParaRPr>
          </a:p>
          <a:p>
            <a:pPr marL="355600" indent="-342900">
              <a:lnSpc>
                <a:spcPct val="100000"/>
              </a:lnSpc>
              <a:spcBef>
                <a:spcPts val="5"/>
              </a:spcBef>
              <a:buFont typeface="Arial"/>
              <a:buChar char="•"/>
              <a:tabLst>
                <a:tab pos="354965" algn="l"/>
                <a:tab pos="355600" algn="l"/>
              </a:tabLst>
            </a:pPr>
            <a:r>
              <a:rPr sz="3500" dirty="0">
                <a:solidFill>
                  <a:srgbClr val="001F5F"/>
                </a:solidFill>
                <a:latin typeface="Arial" pitchFamily="34" charset="0"/>
                <a:cs typeface="Arial" pitchFamily="34" charset="0"/>
              </a:rPr>
              <a:t>Through the modern periodic</a:t>
            </a:r>
            <a:r>
              <a:rPr sz="3500" spc="-75" dirty="0">
                <a:solidFill>
                  <a:srgbClr val="001F5F"/>
                </a:solidFill>
                <a:latin typeface="Arial" pitchFamily="34" charset="0"/>
                <a:cs typeface="Arial" pitchFamily="34" charset="0"/>
              </a:rPr>
              <a:t> </a:t>
            </a:r>
            <a:r>
              <a:rPr sz="3500" spc="-5" dirty="0">
                <a:solidFill>
                  <a:srgbClr val="001F5F"/>
                </a:solidFill>
                <a:latin typeface="Arial" pitchFamily="34" charset="0"/>
                <a:cs typeface="Arial" pitchFamily="34" charset="0"/>
              </a:rPr>
              <a:t>table:</a:t>
            </a:r>
            <a:endParaRPr sz="3500">
              <a:latin typeface="Arial" pitchFamily="34" charset="0"/>
              <a:cs typeface="Arial" pitchFamily="34" charset="0"/>
            </a:endParaRPr>
          </a:p>
          <a:p>
            <a:pPr marL="527685" indent="-515620">
              <a:lnSpc>
                <a:spcPct val="100000"/>
              </a:lnSpc>
              <a:spcBef>
                <a:spcPts val="840"/>
              </a:spcBef>
              <a:buAutoNum type="arabicPeriod"/>
              <a:tabLst>
                <a:tab pos="527685" algn="l"/>
                <a:tab pos="528320" algn="l"/>
              </a:tabLst>
            </a:pPr>
            <a:r>
              <a:rPr sz="3500" dirty="0">
                <a:solidFill>
                  <a:srgbClr val="001F5F"/>
                </a:solidFill>
                <a:latin typeface="Arial" pitchFamily="34" charset="0"/>
                <a:cs typeface="Arial" pitchFamily="34" charset="0"/>
              </a:rPr>
              <a:t>Position of isotope is</a:t>
            </a:r>
            <a:r>
              <a:rPr sz="3500" spc="-95" dirty="0">
                <a:solidFill>
                  <a:srgbClr val="001F5F"/>
                </a:solidFill>
                <a:latin typeface="Arial" pitchFamily="34" charset="0"/>
                <a:cs typeface="Arial" pitchFamily="34" charset="0"/>
              </a:rPr>
              <a:t> </a:t>
            </a:r>
            <a:r>
              <a:rPr sz="3500" dirty="0">
                <a:solidFill>
                  <a:srgbClr val="001F5F"/>
                </a:solidFill>
                <a:latin typeface="Arial" pitchFamily="34" charset="0"/>
                <a:cs typeface="Arial" pitchFamily="34" charset="0"/>
              </a:rPr>
              <a:t>clear.</a:t>
            </a:r>
            <a:endParaRPr sz="3500">
              <a:latin typeface="Arial" pitchFamily="34" charset="0"/>
              <a:cs typeface="Arial" pitchFamily="34" charset="0"/>
            </a:endParaRPr>
          </a:p>
          <a:p>
            <a:pPr marL="527685" indent="-515620">
              <a:lnSpc>
                <a:spcPct val="100000"/>
              </a:lnSpc>
              <a:spcBef>
                <a:spcPts val="840"/>
              </a:spcBef>
              <a:buAutoNum type="arabicPeriod"/>
              <a:tabLst>
                <a:tab pos="528320" algn="l"/>
              </a:tabLst>
            </a:pPr>
            <a:r>
              <a:rPr sz="3500" dirty="0">
                <a:solidFill>
                  <a:srgbClr val="001F5F"/>
                </a:solidFill>
                <a:latin typeface="Arial" pitchFamily="34" charset="0"/>
                <a:cs typeface="Arial" pitchFamily="34" charset="0"/>
              </a:rPr>
              <a:t>Position of Nickle and cobalt </a:t>
            </a:r>
            <a:r>
              <a:rPr sz="3500" spc="-5" dirty="0">
                <a:solidFill>
                  <a:srgbClr val="001F5F"/>
                </a:solidFill>
                <a:latin typeface="Arial" pitchFamily="34" charset="0"/>
                <a:cs typeface="Arial" pitchFamily="34" charset="0"/>
              </a:rPr>
              <a:t>is</a:t>
            </a:r>
            <a:r>
              <a:rPr sz="3500" spc="-65" dirty="0">
                <a:solidFill>
                  <a:srgbClr val="001F5F"/>
                </a:solidFill>
                <a:latin typeface="Arial" pitchFamily="34" charset="0"/>
                <a:cs typeface="Arial" pitchFamily="34" charset="0"/>
              </a:rPr>
              <a:t> </a:t>
            </a:r>
            <a:r>
              <a:rPr sz="3500" spc="-5" dirty="0">
                <a:solidFill>
                  <a:srgbClr val="001F5F"/>
                </a:solidFill>
                <a:latin typeface="Arial" pitchFamily="34" charset="0"/>
                <a:cs typeface="Arial" pitchFamily="34" charset="0"/>
              </a:rPr>
              <a:t>clear.</a:t>
            </a:r>
            <a:endParaRPr sz="3500">
              <a:latin typeface="Arial" pitchFamily="34" charset="0"/>
              <a:cs typeface="Arial" pitchFamily="34" charset="0"/>
            </a:endParaRPr>
          </a:p>
          <a:p>
            <a:pPr marL="527685" indent="-515620">
              <a:lnSpc>
                <a:spcPct val="100000"/>
              </a:lnSpc>
              <a:spcBef>
                <a:spcPts val="840"/>
              </a:spcBef>
              <a:buAutoNum type="arabicPeriod"/>
              <a:tabLst>
                <a:tab pos="528320" algn="l"/>
              </a:tabLst>
            </a:pPr>
            <a:r>
              <a:rPr sz="3500" dirty="0">
                <a:solidFill>
                  <a:srgbClr val="001F5F"/>
                </a:solidFill>
                <a:latin typeface="Arial" pitchFamily="34" charset="0"/>
                <a:cs typeface="Arial" pitchFamily="34" charset="0"/>
              </a:rPr>
              <a:t>Position of hydrogen </a:t>
            </a:r>
            <a:r>
              <a:rPr sz="3500" spc="-5" dirty="0">
                <a:solidFill>
                  <a:srgbClr val="001F5F"/>
                </a:solidFill>
                <a:latin typeface="Arial" pitchFamily="34" charset="0"/>
                <a:cs typeface="Arial" pitchFamily="34" charset="0"/>
              </a:rPr>
              <a:t>is well</a:t>
            </a:r>
            <a:r>
              <a:rPr sz="3500" spc="-25" dirty="0">
                <a:solidFill>
                  <a:srgbClr val="001F5F"/>
                </a:solidFill>
                <a:latin typeface="Arial" pitchFamily="34" charset="0"/>
                <a:cs typeface="Arial" pitchFamily="34" charset="0"/>
              </a:rPr>
              <a:t> </a:t>
            </a:r>
            <a:r>
              <a:rPr sz="3500" dirty="0">
                <a:solidFill>
                  <a:srgbClr val="001F5F"/>
                </a:solidFill>
                <a:latin typeface="Arial" pitchFamily="34" charset="0"/>
                <a:cs typeface="Arial" pitchFamily="34" charset="0"/>
              </a:rPr>
              <a:t>explained.</a:t>
            </a:r>
            <a:endParaRPr sz="35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761998"/>
            <a:ext cx="8243887" cy="6095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762000"/>
            <a:ext cx="8458200" cy="5791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00" y="304800"/>
            <a:ext cx="8915399" cy="6248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03378"/>
            <a:ext cx="6474461" cy="848360"/>
          </a:xfrm>
          <a:prstGeom prst="rect">
            <a:avLst/>
          </a:prstGeom>
        </p:spPr>
        <p:txBody>
          <a:bodyPr vert="horz" wrap="square" lIns="0" tIns="12700" rIns="0" bIns="0" rtlCol="0">
            <a:spAutoFit/>
          </a:bodyPr>
          <a:lstStyle/>
          <a:p>
            <a:pPr marL="12700">
              <a:lnSpc>
                <a:spcPct val="100000"/>
              </a:lnSpc>
              <a:spcBef>
                <a:spcPts val="100"/>
              </a:spcBef>
            </a:pPr>
            <a:r>
              <a:rPr sz="5400" u="heavy" spc="-60" dirty="0">
                <a:solidFill>
                  <a:srgbClr val="E36C09"/>
                </a:solidFill>
                <a:uFill>
                  <a:solidFill>
                    <a:srgbClr val="E36C09"/>
                  </a:solidFill>
                </a:uFill>
              </a:rPr>
              <a:t>Trends </a:t>
            </a:r>
            <a:r>
              <a:rPr sz="5400" u="heavy" dirty="0">
                <a:solidFill>
                  <a:srgbClr val="E36C09"/>
                </a:solidFill>
                <a:uFill>
                  <a:solidFill>
                    <a:srgbClr val="E36C09"/>
                  </a:solidFill>
                </a:uFill>
              </a:rPr>
              <a:t>in</a:t>
            </a:r>
            <a:r>
              <a:rPr sz="5400" u="heavy" spc="-15" dirty="0">
                <a:solidFill>
                  <a:srgbClr val="E36C09"/>
                </a:solidFill>
                <a:uFill>
                  <a:solidFill>
                    <a:srgbClr val="E36C09"/>
                  </a:solidFill>
                </a:uFill>
              </a:rPr>
              <a:t> </a:t>
            </a:r>
            <a:r>
              <a:rPr sz="5400" u="heavy" spc="-20" dirty="0">
                <a:solidFill>
                  <a:srgbClr val="E36C09"/>
                </a:solidFill>
                <a:uFill>
                  <a:solidFill>
                    <a:srgbClr val="E36C09"/>
                  </a:solidFill>
                </a:uFill>
              </a:rPr>
              <a:t>Periods</a:t>
            </a:r>
            <a:endParaRPr sz="5400"/>
          </a:p>
        </p:txBody>
      </p:sp>
      <p:sp>
        <p:nvSpPr>
          <p:cNvPr id="3" name="object 3"/>
          <p:cNvSpPr txBox="1"/>
          <p:nvPr/>
        </p:nvSpPr>
        <p:spPr>
          <a:xfrm>
            <a:off x="231140" y="1014729"/>
            <a:ext cx="7875905" cy="5720080"/>
          </a:xfrm>
          <a:prstGeom prst="rect">
            <a:avLst/>
          </a:prstGeom>
        </p:spPr>
        <p:txBody>
          <a:bodyPr vert="horz" wrap="square" lIns="0" tIns="83820" rIns="0" bIns="0" rtlCol="0">
            <a:spAutoFit/>
          </a:bodyPr>
          <a:lstStyle/>
          <a:p>
            <a:pPr marL="355600" marR="610235" indent="-342900">
              <a:lnSpc>
                <a:spcPts val="2300"/>
              </a:lnSpc>
              <a:spcBef>
                <a:spcPts val="660"/>
              </a:spcBef>
              <a:buFont typeface="Arial"/>
              <a:buChar char="•"/>
              <a:tabLst>
                <a:tab pos="354965" algn="l"/>
                <a:tab pos="355600" algn="l"/>
                <a:tab pos="2834005" algn="l"/>
              </a:tabLst>
            </a:pPr>
            <a:r>
              <a:rPr sz="2400" b="1" spc="-5" dirty="0">
                <a:latin typeface="Arial" pitchFamily="34" charset="0"/>
                <a:cs typeface="Arial" pitchFamily="34" charset="0"/>
              </a:rPr>
              <a:t>Period </a:t>
            </a:r>
            <a:r>
              <a:rPr sz="2400" dirty="0">
                <a:latin typeface="Arial" pitchFamily="34" charset="0"/>
                <a:cs typeface="Arial" pitchFamily="34" charset="0"/>
              </a:rPr>
              <a:t>– </a:t>
            </a:r>
            <a:r>
              <a:rPr sz="2400" spc="-5" dirty="0">
                <a:latin typeface="Arial" pitchFamily="34" charset="0"/>
                <a:cs typeface="Arial" pitchFamily="34" charset="0"/>
              </a:rPr>
              <a:t>Horizontal rows </a:t>
            </a:r>
            <a:r>
              <a:rPr sz="2400" dirty="0">
                <a:latin typeface="Arial" pitchFamily="34" charset="0"/>
                <a:cs typeface="Arial" pitchFamily="34" charset="0"/>
              </a:rPr>
              <a:t>of element </a:t>
            </a:r>
            <a:r>
              <a:rPr sz="2400" spc="-5" dirty="0">
                <a:latin typeface="Arial" pitchFamily="34" charset="0"/>
                <a:cs typeface="Arial" pitchFamily="34" charset="0"/>
              </a:rPr>
              <a:t>in </a:t>
            </a:r>
            <a:r>
              <a:rPr sz="2400" dirty="0">
                <a:latin typeface="Arial" pitchFamily="34" charset="0"/>
                <a:cs typeface="Arial" pitchFamily="34" charset="0"/>
              </a:rPr>
              <a:t>a</a:t>
            </a:r>
            <a:r>
              <a:rPr sz="2400" spc="-434" dirty="0">
                <a:latin typeface="Arial" pitchFamily="34" charset="0"/>
                <a:cs typeface="Arial" pitchFamily="34" charset="0"/>
              </a:rPr>
              <a:t> </a:t>
            </a:r>
            <a:r>
              <a:rPr sz="2400" dirty="0">
                <a:latin typeface="Arial" pitchFamily="34" charset="0"/>
                <a:cs typeface="Arial" pitchFamily="34" charset="0"/>
              </a:rPr>
              <a:t>periodic  </a:t>
            </a:r>
            <a:r>
              <a:rPr sz="2400" spc="-5" dirty="0">
                <a:latin typeface="Arial" pitchFamily="34" charset="0"/>
                <a:cs typeface="Arial" pitchFamily="34" charset="0"/>
              </a:rPr>
              <a:t>table</a:t>
            </a:r>
            <a:r>
              <a:rPr sz="2400" dirty="0">
                <a:latin typeface="Arial" pitchFamily="34" charset="0"/>
                <a:cs typeface="Arial" pitchFamily="34" charset="0"/>
              </a:rPr>
              <a:t> </a:t>
            </a:r>
            <a:r>
              <a:rPr sz="2400" spc="-5" dirty="0">
                <a:latin typeface="Arial" pitchFamily="34" charset="0"/>
                <a:cs typeface="Arial" pitchFamily="34" charset="0"/>
              </a:rPr>
              <a:t>are</a:t>
            </a:r>
            <a:r>
              <a:rPr sz="2400" spc="-20" dirty="0">
                <a:latin typeface="Arial" pitchFamily="34" charset="0"/>
                <a:cs typeface="Arial" pitchFamily="34" charset="0"/>
              </a:rPr>
              <a:t> </a:t>
            </a:r>
            <a:r>
              <a:rPr sz="2400" dirty="0">
                <a:latin typeface="Arial" pitchFamily="34" charset="0"/>
                <a:cs typeface="Arial" pitchFamily="34" charset="0"/>
              </a:rPr>
              <a:t>called	</a:t>
            </a:r>
            <a:r>
              <a:rPr sz="2400" spc="-5" dirty="0">
                <a:latin typeface="Arial" pitchFamily="34" charset="0"/>
                <a:cs typeface="Arial" pitchFamily="34" charset="0"/>
              </a:rPr>
              <a:t>periods.</a:t>
            </a:r>
            <a:endParaRPr sz="2400">
              <a:latin typeface="Arial" pitchFamily="34" charset="0"/>
              <a:cs typeface="Arial" pitchFamily="34" charset="0"/>
            </a:endParaRPr>
          </a:p>
          <a:p>
            <a:pPr marL="12700">
              <a:lnSpc>
                <a:spcPct val="100000"/>
              </a:lnSpc>
              <a:spcBef>
                <a:spcPts val="5"/>
              </a:spcBef>
            </a:pPr>
            <a:r>
              <a:rPr sz="2800" i="1" u="heavy" dirty="0">
                <a:uFill>
                  <a:solidFill>
                    <a:srgbClr val="000000"/>
                  </a:solidFill>
                </a:uFill>
                <a:latin typeface="Arial" pitchFamily="34" charset="0"/>
                <a:cs typeface="Arial" pitchFamily="34" charset="0"/>
              </a:rPr>
              <a:t>Trends</a:t>
            </a:r>
            <a:r>
              <a:rPr sz="2800" i="1" u="heavy" spc="-30" dirty="0">
                <a:uFill>
                  <a:solidFill>
                    <a:srgbClr val="000000"/>
                  </a:solidFill>
                </a:uFill>
                <a:latin typeface="Arial" pitchFamily="34" charset="0"/>
                <a:cs typeface="Arial" pitchFamily="34" charset="0"/>
              </a:rPr>
              <a:t> </a:t>
            </a:r>
            <a:r>
              <a:rPr sz="2800" i="1" u="heavy" spc="-5" dirty="0">
                <a:uFill>
                  <a:solidFill>
                    <a:srgbClr val="000000"/>
                  </a:solidFill>
                </a:uFill>
                <a:latin typeface="Arial" pitchFamily="34" charset="0"/>
                <a:cs typeface="Arial" pitchFamily="34" charset="0"/>
              </a:rPr>
              <a:t>:-</a:t>
            </a:r>
            <a:endParaRPr sz="2800">
              <a:latin typeface="Arial" pitchFamily="34" charset="0"/>
              <a:cs typeface="Arial" pitchFamily="34" charset="0"/>
            </a:endParaRPr>
          </a:p>
          <a:p>
            <a:pPr marL="527685" marR="478155" indent="-515620">
              <a:lnSpc>
                <a:spcPts val="2300"/>
              </a:lnSpc>
              <a:spcBef>
                <a:spcPts val="580"/>
              </a:spcBef>
              <a:buAutoNum type="arabicPeriod"/>
              <a:tabLst>
                <a:tab pos="528320" algn="l"/>
              </a:tabLst>
            </a:pPr>
            <a:r>
              <a:rPr sz="2400" b="1" i="1" u="heavy" dirty="0">
                <a:uFill>
                  <a:solidFill>
                    <a:srgbClr val="001F5F"/>
                  </a:solidFill>
                </a:uFill>
                <a:latin typeface="Arial" pitchFamily="34" charset="0"/>
                <a:cs typeface="Arial" pitchFamily="34" charset="0"/>
              </a:rPr>
              <a:t>Valence </a:t>
            </a:r>
            <a:r>
              <a:rPr sz="2400" b="1" i="1" u="heavy" spc="-5" dirty="0">
                <a:uFill>
                  <a:solidFill>
                    <a:srgbClr val="001F5F"/>
                  </a:solidFill>
                </a:uFill>
                <a:latin typeface="Arial" pitchFamily="34" charset="0"/>
                <a:cs typeface="Arial" pitchFamily="34" charset="0"/>
              </a:rPr>
              <a:t>electron</a:t>
            </a:r>
            <a:r>
              <a:rPr sz="2400" b="1" i="1" spc="-5" dirty="0">
                <a:latin typeface="Arial" pitchFamily="34" charset="0"/>
                <a:cs typeface="Arial" pitchFamily="34" charset="0"/>
              </a:rPr>
              <a:t> </a:t>
            </a:r>
            <a:r>
              <a:rPr sz="2400" i="1" dirty="0">
                <a:latin typeface="Arial" pitchFamily="34" charset="0"/>
                <a:cs typeface="Arial" pitchFamily="34" charset="0"/>
              </a:rPr>
              <a:t>: </a:t>
            </a:r>
            <a:r>
              <a:rPr sz="2400" spc="-5" dirty="0">
                <a:latin typeface="Arial" pitchFamily="34" charset="0"/>
                <a:cs typeface="Arial" pitchFamily="34" charset="0"/>
              </a:rPr>
              <a:t>From </a:t>
            </a:r>
            <a:r>
              <a:rPr sz="2400" dirty="0">
                <a:latin typeface="Arial" pitchFamily="34" charset="0"/>
                <a:cs typeface="Arial" pitchFamily="34" charset="0"/>
              </a:rPr>
              <a:t>left </a:t>
            </a:r>
            <a:r>
              <a:rPr sz="2400" spc="-10" dirty="0">
                <a:latin typeface="Arial" pitchFamily="34" charset="0"/>
                <a:cs typeface="Arial" pitchFamily="34" charset="0"/>
              </a:rPr>
              <a:t>to </a:t>
            </a:r>
            <a:r>
              <a:rPr sz="2400" spc="-5" dirty="0">
                <a:latin typeface="Arial" pitchFamily="34" charset="0"/>
                <a:cs typeface="Arial" pitchFamily="34" charset="0"/>
              </a:rPr>
              <a:t>right number </a:t>
            </a:r>
            <a:r>
              <a:rPr sz="2400" dirty="0">
                <a:latin typeface="Arial" pitchFamily="34" charset="0"/>
                <a:cs typeface="Arial" pitchFamily="34" charset="0"/>
              </a:rPr>
              <a:t>of  </a:t>
            </a:r>
            <a:r>
              <a:rPr sz="2400" spc="-5" dirty="0">
                <a:latin typeface="Arial" pitchFamily="34" charset="0"/>
                <a:cs typeface="Arial" pitchFamily="34" charset="0"/>
              </a:rPr>
              <a:t>valence </a:t>
            </a:r>
            <a:r>
              <a:rPr sz="2400" dirty="0">
                <a:latin typeface="Arial" pitchFamily="34" charset="0"/>
                <a:cs typeface="Arial" pitchFamily="34" charset="0"/>
              </a:rPr>
              <a:t>electron</a:t>
            </a:r>
            <a:r>
              <a:rPr sz="2400" spc="-20" dirty="0">
                <a:latin typeface="Arial" pitchFamily="34" charset="0"/>
                <a:cs typeface="Arial" pitchFamily="34" charset="0"/>
              </a:rPr>
              <a:t> </a:t>
            </a:r>
            <a:r>
              <a:rPr sz="2400" spc="-5" dirty="0">
                <a:latin typeface="Arial" pitchFamily="34" charset="0"/>
                <a:cs typeface="Arial" pitchFamily="34" charset="0"/>
              </a:rPr>
              <a:t>increases.</a:t>
            </a:r>
            <a:endParaRPr sz="2400">
              <a:latin typeface="Arial" pitchFamily="34" charset="0"/>
              <a:cs typeface="Arial" pitchFamily="34" charset="0"/>
            </a:endParaRPr>
          </a:p>
          <a:p>
            <a:pPr marL="527685" marR="974090" indent="-515620">
              <a:lnSpc>
                <a:spcPts val="2300"/>
              </a:lnSpc>
              <a:spcBef>
                <a:spcPts val="585"/>
              </a:spcBef>
              <a:buAutoNum type="arabicPeriod"/>
              <a:tabLst>
                <a:tab pos="528320" algn="l"/>
              </a:tabLst>
            </a:pPr>
            <a:r>
              <a:rPr sz="2400" b="1" i="1" u="heavy" spc="-5" smtClean="0">
                <a:uFill>
                  <a:solidFill>
                    <a:srgbClr val="001F5F"/>
                  </a:solidFill>
                </a:uFill>
                <a:latin typeface="Arial" pitchFamily="34" charset="0"/>
                <a:cs typeface="Arial" pitchFamily="34" charset="0"/>
              </a:rPr>
              <a:t>Atomic </a:t>
            </a:r>
            <a:r>
              <a:rPr sz="2400" b="1" i="1" u="heavy" dirty="0">
                <a:uFill>
                  <a:solidFill>
                    <a:srgbClr val="001F5F"/>
                  </a:solidFill>
                </a:uFill>
                <a:latin typeface="Arial" pitchFamily="34" charset="0"/>
                <a:cs typeface="Arial" pitchFamily="34" charset="0"/>
              </a:rPr>
              <a:t>Number</a:t>
            </a:r>
            <a:r>
              <a:rPr sz="2400" b="1" i="1" dirty="0">
                <a:latin typeface="Arial" pitchFamily="34" charset="0"/>
                <a:cs typeface="Arial" pitchFamily="34" charset="0"/>
              </a:rPr>
              <a:t> </a:t>
            </a:r>
            <a:r>
              <a:rPr sz="2400" dirty="0">
                <a:latin typeface="Arial" pitchFamily="34" charset="0"/>
                <a:cs typeface="Arial" pitchFamily="34" charset="0"/>
              </a:rPr>
              <a:t>: </a:t>
            </a:r>
            <a:r>
              <a:rPr sz="2400" spc="-10" dirty="0">
                <a:latin typeface="Arial" pitchFamily="34" charset="0"/>
                <a:cs typeface="Arial" pitchFamily="34" charset="0"/>
              </a:rPr>
              <a:t>From </a:t>
            </a:r>
            <a:r>
              <a:rPr sz="2400" dirty="0">
                <a:latin typeface="Arial" pitchFamily="34" charset="0"/>
                <a:cs typeface="Arial" pitchFamily="34" charset="0"/>
              </a:rPr>
              <a:t>left </a:t>
            </a:r>
            <a:r>
              <a:rPr sz="2400" spc="-10" dirty="0">
                <a:latin typeface="Arial" pitchFamily="34" charset="0"/>
                <a:cs typeface="Arial" pitchFamily="34" charset="0"/>
              </a:rPr>
              <a:t>to </a:t>
            </a:r>
            <a:r>
              <a:rPr sz="2400" spc="-5" dirty="0">
                <a:latin typeface="Arial" pitchFamily="34" charset="0"/>
                <a:cs typeface="Arial" pitchFamily="34" charset="0"/>
              </a:rPr>
              <a:t>right there is  </a:t>
            </a:r>
            <a:r>
              <a:rPr sz="2400" dirty="0">
                <a:latin typeface="Arial" pitchFamily="34" charset="0"/>
                <a:cs typeface="Arial" pitchFamily="34" charset="0"/>
              </a:rPr>
              <a:t>consecutive </a:t>
            </a:r>
            <a:r>
              <a:rPr sz="2400" spc="-5" dirty="0">
                <a:latin typeface="Arial" pitchFamily="34" charset="0"/>
                <a:cs typeface="Arial" pitchFamily="34" charset="0"/>
              </a:rPr>
              <a:t>atomic</a:t>
            </a:r>
            <a:r>
              <a:rPr sz="2400" spc="-15" dirty="0">
                <a:latin typeface="Arial" pitchFamily="34" charset="0"/>
                <a:cs typeface="Arial" pitchFamily="34" charset="0"/>
              </a:rPr>
              <a:t> </a:t>
            </a:r>
            <a:r>
              <a:rPr sz="2400" dirty="0">
                <a:latin typeface="Arial" pitchFamily="34" charset="0"/>
                <a:cs typeface="Arial" pitchFamily="34" charset="0"/>
              </a:rPr>
              <a:t>number.</a:t>
            </a:r>
            <a:endParaRPr sz="2400">
              <a:latin typeface="Arial" pitchFamily="34" charset="0"/>
              <a:cs typeface="Arial" pitchFamily="34" charset="0"/>
            </a:endParaRPr>
          </a:p>
          <a:p>
            <a:pPr marL="527685" indent="-515620">
              <a:lnSpc>
                <a:spcPts val="2595"/>
              </a:lnSpc>
              <a:spcBef>
                <a:spcPts val="25"/>
              </a:spcBef>
              <a:buAutoNum type="arabicPeriod"/>
              <a:tabLst>
                <a:tab pos="528320" algn="l"/>
              </a:tabLst>
            </a:pPr>
            <a:r>
              <a:rPr sz="2400" b="1" i="1" u="heavy" dirty="0">
                <a:uFill>
                  <a:solidFill>
                    <a:srgbClr val="001F5F"/>
                  </a:solidFill>
                </a:uFill>
                <a:latin typeface="Arial" pitchFamily="34" charset="0"/>
                <a:cs typeface="Arial" pitchFamily="34" charset="0"/>
              </a:rPr>
              <a:t>Valency</a:t>
            </a:r>
            <a:r>
              <a:rPr sz="2400" b="1" i="1" dirty="0">
                <a:latin typeface="Arial" pitchFamily="34" charset="0"/>
                <a:cs typeface="Arial" pitchFamily="34" charset="0"/>
              </a:rPr>
              <a:t> </a:t>
            </a:r>
            <a:r>
              <a:rPr sz="2400" dirty="0">
                <a:latin typeface="Arial" pitchFamily="34" charset="0"/>
                <a:cs typeface="Arial" pitchFamily="34" charset="0"/>
              </a:rPr>
              <a:t>: </a:t>
            </a:r>
            <a:r>
              <a:rPr sz="2400" spc="-5" dirty="0">
                <a:latin typeface="Arial" pitchFamily="34" charset="0"/>
                <a:cs typeface="Arial" pitchFamily="34" charset="0"/>
              </a:rPr>
              <a:t>From </a:t>
            </a:r>
            <a:r>
              <a:rPr sz="2400" dirty="0">
                <a:latin typeface="Arial" pitchFamily="34" charset="0"/>
                <a:cs typeface="Arial" pitchFamily="34" charset="0"/>
              </a:rPr>
              <a:t>left </a:t>
            </a:r>
            <a:r>
              <a:rPr sz="2400" spc="-5" dirty="0">
                <a:latin typeface="Arial" pitchFamily="34" charset="0"/>
                <a:cs typeface="Arial" pitchFamily="34" charset="0"/>
              </a:rPr>
              <a:t>to right </a:t>
            </a:r>
            <a:r>
              <a:rPr sz="2400" dirty="0">
                <a:latin typeface="Arial" pitchFamily="34" charset="0"/>
                <a:cs typeface="Arial" pitchFamily="34" charset="0"/>
              </a:rPr>
              <a:t>Valency </a:t>
            </a:r>
            <a:r>
              <a:rPr sz="2400" spc="-5" dirty="0">
                <a:latin typeface="Arial" pitchFamily="34" charset="0"/>
                <a:cs typeface="Arial" pitchFamily="34" charset="0"/>
              </a:rPr>
              <a:t>increases</a:t>
            </a:r>
            <a:r>
              <a:rPr sz="2400" spc="-434" dirty="0">
                <a:latin typeface="Arial" pitchFamily="34" charset="0"/>
                <a:cs typeface="Arial" pitchFamily="34" charset="0"/>
              </a:rPr>
              <a:t> </a:t>
            </a:r>
            <a:r>
              <a:rPr sz="2400" spc="-5" dirty="0">
                <a:latin typeface="Arial" pitchFamily="34" charset="0"/>
                <a:cs typeface="Arial" pitchFamily="34" charset="0"/>
              </a:rPr>
              <a:t>from</a:t>
            </a:r>
            <a:endParaRPr sz="2400">
              <a:latin typeface="Arial" pitchFamily="34" charset="0"/>
              <a:cs typeface="Arial" pitchFamily="34" charset="0"/>
            </a:endParaRPr>
          </a:p>
          <a:p>
            <a:pPr marL="527685">
              <a:lnSpc>
                <a:spcPts val="2595"/>
              </a:lnSpc>
            </a:pPr>
            <a:r>
              <a:rPr sz="2400" dirty="0">
                <a:latin typeface="Arial" pitchFamily="34" charset="0"/>
                <a:cs typeface="Arial" pitchFamily="34" charset="0"/>
              </a:rPr>
              <a:t>1 </a:t>
            </a:r>
            <a:r>
              <a:rPr sz="2400" spc="-5" dirty="0">
                <a:latin typeface="Arial" pitchFamily="34" charset="0"/>
                <a:cs typeface="Arial" pitchFamily="34" charset="0"/>
              </a:rPr>
              <a:t>to </a:t>
            </a:r>
            <a:r>
              <a:rPr sz="2400" dirty="0">
                <a:latin typeface="Arial" pitchFamily="34" charset="0"/>
                <a:cs typeface="Arial" pitchFamily="34" charset="0"/>
              </a:rPr>
              <a:t>4 and </a:t>
            </a:r>
            <a:r>
              <a:rPr sz="2400" spc="-5" dirty="0">
                <a:latin typeface="Arial" pitchFamily="34" charset="0"/>
                <a:cs typeface="Arial" pitchFamily="34" charset="0"/>
              </a:rPr>
              <a:t>then decrease to</a:t>
            </a:r>
            <a:r>
              <a:rPr sz="2400" spc="-80" dirty="0">
                <a:latin typeface="Arial" pitchFamily="34" charset="0"/>
                <a:cs typeface="Arial" pitchFamily="34" charset="0"/>
              </a:rPr>
              <a:t> </a:t>
            </a:r>
            <a:r>
              <a:rPr sz="2400" spc="-5" dirty="0">
                <a:latin typeface="Arial" pitchFamily="34" charset="0"/>
                <a:cs typeface="Arial" pitchFamily="34" charset="0"/>
              </a:rPr>
              <a:t>0.</a:t>
            </a:r>
            <a:endParaRPr sz="2400">
              <a:latin typeface="Arial" pitchFamily="34" charset="0"/>
              <a:cs typeface="Arial" pitchFamily="34" charset="0"/>
            </a:endParaRPr>
          </a:p>
          <a:p>
            <a:pPr marL="527685" indent="-515620">
              <a:lnSpc>
                <a:spcPct val="100000"/>
              </a:lnSpc>
              <a:buAutoNum type="arabicPeriod" startAt="4"/>
              <a:tabLst>
                <a:tab pos="528320" algn="l"/>
              </a:tabLst>
            </a:pPr>
            <a:r>
              <a:rPr sz="2400" b="1" i="1" u="heavy" spc="-5" dirty="0">
                <a:uFill>
                  <a:solidFill>
                    <a:srgbClr val="001F5F"/>
                  </a:solidFill>
                </a:uFill>
                <a:latin typeface="Arial" pitchFamily="34" charset="0"/>
                <a:cs typeface="Arial" pitchFamily="34" charset="0"/>
              </a:rPr>
              <a:t>Atomic </a:t>
            </a:r>
            <a:r>
              <a:rPr sz="2400" b="1" i="1" u="heavy" dirty="0">
                <a:uFill>
                  <a:solidFill>
                    <a:srgbClr val="001F5F"/>
                  </a:solidFill>
                </a:uFill>
                <a:latin typeface="Arial" pitchFamily="34" charset="0"/>
                <a:cs typeface="Arial" pitchFamily="34" charset="0"/>
              </a:rPr>
              <a:t>size</a:t>
            </a:r>
            <a:r>
              <a:rPr sz="2400" b="1" i="1" dirty="0">
                <a:latin typeface="Arial" pitchFamily="34" charset="0"/>
                <a:cs typeface="Arial" pitchFamily="34" charset="0"/>
              </a:rPr>
              <a:t> </a:t>
            </a:r>
            <a:r>
              <a:rPr sz="2400" dirty="0">
                <a:latin typeface="Arial" pitchFamily="34" charset="0"/>
                <a:cs typeface="Arial" pitchFamily="34" charset="0"/>
              </a:rPr>
              <a:t>: </a:t>
            </a:r>
            <a:r>
              <a:rPr sz="2400" spc="-5" dirty="0">
                <a:latin typeface="Arial" pitchFamily="34" charset="0"/>
                <a:cs typeface="Arial" pitchFamily="34" charset="0"/>
              </a:rPr>
              <a:t>Decreases from </a:t>
            </a:r>
            <a:r>
              <a:rPr sz="2400" dirty="0">
                <a:latin typeface="Arial" pitchFamily="34" charset="0"/>
                <a:cs typeface="Arial" pitchFamily="34" charset="0"/>
              </a:rPr>
              <a:t>left </a:t>
            </a:r>
            <a:r>
              <a:rPr sz="2400" spc="-5" dirty="0">
                <a:latin typeface="Arial" pitchFamily="34" charset="0"/>
                <a:cs typeface="Arial" pitchFamily="34" charset="0"/>
              </a:rPr>
              <a:t>to</a:t>
            </a:r>
            <a:r>
              <a:rPr sz="2400" spc="-95" dirty="0">
                <a:latin typeface="Arial" pitchFamily="34" charset="0"/>
                <a:cs typeface="Arial" pitchFamily="34" charset="0"/>
              </a:rPr>
              <a:t> </a:t>
            </a:r>
            <a:r>
              <a:rPr sz="2400" spc="-5" dirty="0">
                <a:latin typeface="Arial" pitchFamily="34" charset="0"/>
                <a:cs typeface="Arial" pitchFamily="34" charset="0"/>
              </a:rPr>
              <a:t>right.</a:t>
            </a:r>
            <a:endParaRPr sz="2400">
              <a:latin typeface="Arial" pitchFamily="34" charset="0"/>
              <a:cs typeface="Arial" pitchFamily="34" charset="0"/>
            </a:endParaRPr>
          </a:p>
          <a:p>
            <a:pPr marL="527685" marR="99060" indent="-515620">
              <a:lnSpc>
                <a:spcPct val="80000"/>
              </a:lnSpc>
              <a:spcBef>
                <a:spcPts val="575"/>
              </a:spcBef>
              <a:buAutoNum type="arabicPeriod" startAt="4"/>
              <a:tabLst>
                <a:tab pos="528320" algn="l"/>
                <a:tab pos="1821814" algn="l"/>
              </a:tabLst>
            </a:pPr>
            <a:r>
              <a:rPr sz="2400" b="1" i="1" u="heavy" spc="-5" dirty="0">
                <a:uFill>
                  <a:solidFill>
                    <a:srgbClr val="001F5F"/>
                  </a:solidFill>
                </a:uFill>
                <a:latin typeface="Arial" pitchFamily="34" charset="0"/>
                <a:cs typeface="Arial" pitchFamily="34" charset="0"/>
              </a:rPr>
              <a:t>Metallic	</a:t>
            </a:r>
            <a:r>
              <a:rPr sz="2400" b="1" i="1" u="heavy" dirty="0">
                <a:uFill>
                  <a:solidFill>
                    <a:srgbClr val="001F5F"/>
                  </a:solidFill>
                </a:uFill>
                <a:latin typeface="Arial" pitchFamily="34" charset="0"/>
                <a:cs typeface="Arial" pitchFamily="34" charset="0"/>
              </a:rPr>
              <a:t>Character</a:t>
            </a:r>
            <a:r>
              <a:rPr sz="2400" b="1" i="1" dirty="0">
                <a:latin typeface="Arial" pitchFamily="34" charset="0"/>
                <a:cs typeface="Arial" pitchFamily="34" charset="0"/>
              </a:rPr>
              <a:t> </a:t>
            </a:r>
            <a:r>
              <a:rPr sz="2400" dirty="0">
                <a:latin typeface="Arial" pitchFamily="34" charset="0"/>
                <a:cs typeface="Arial" pitchFamily="34" charset="0"/>
              </a:rPr>
              <a:t>: Metallic </a:t>
            </a:r>
            <a:r>
              <a:rPr sz="2400" spc="-5" dirty="0">
                <a:latin typeface="Arial" pitchFamily="34" charset="0"/>
                <a:cs typeface="Arial" pitchFamily="34" charset="0"/>
              </a:rPr>
              <a:t>character</a:t>
            </a:r>
            <a:r>
              <a:rPr sz="2400" spc="-85" dirty="0">
                <a:latin typeface="Arial" pitchFamily="34" charset="0"/>
                <a:cs typeface="Arial" pitchFamily="34" charset="0"/>
              </a:rPr>
              <a:t> </a:t>
            </a:r>
            <a:r>
              <a:rPr sz="2400" spc="-5" dirty="0">
                <a:latin typeface="Arial" pitchFamily="34" charset="0"/>
                <a:cs typeface="Arial" pitchFamily="34" charset="0"/>
              </a:rPr>
              <a:t>decreases  from </a:t>
            </a:r>
            <a:r>
              <a:rPr sz="2400" dirty="0">
                <a:latin typeface="Arial" pitchFamily="34" charset="0"/>
                <a:cs typeface="Arial" pitchFamily="34" charset="0"/>
              </a:rPr>
              <a:t>left </a:t>
            </a:r>
            <a:r>
              <a:rPr sz="2400" spc="-5" dirty="0">
                <a:latin typeface="Arial" pitchFamily="34" charset="0"/>
                <a:cs typeface="Arial" pitchFamily="34" charset="0"/>
              </a:rPr>
              <a:t>to</a:t>
            </a:r>
            <a:r>
              <a:rPr sz="2400" spc="-35" dirty="0">
                <a:latin typeface="Arial" pitchFamily="34" charset="0"/>
                <a:cs typeface="Arial" pitchFamily="34" charset="0"/>
              </a:rPr>
              <a:t> </a:t>
            </a:r>
            <a:r>
              <a:rPr sz="2400" spc="-5" dirty="0">
                <a:latin typeface="Arial" pitchFamily="34" charset="0"/>
                <a:cs typeface="Arial" pitchFamily="34" charset="0"/>
              </a:rPr>
              <a:t>right.</a:t>
            </a:r>
            <a:endParaRPr sz="2400">
              <a:latin typeface="Arial" pitchFamily="34" charset="0"/>
              <a:cs typeface="Arial" pitchFamily="34" charset="0"/>
            </a:endParaRPr>
          </a:p>
          <a:p>
            <a:pPr marL="527685" marR="40005" indent="-515620">
              <a:lnSpc>
                <a:spcPct val="80000"/>
              </a:lnSpc>
              <a:spcBef>
                <a:spcPts val="580"/>
              </a:spcBef>
              <a:buAutoNum type="arabicPeriod" startAt="4"/>
              <a:tabLst>
                <a:tab pos="528320" algn="l"/>
              </a:tabLst>
            </a:pPr>
            <a:r>
              <a:rPr sz="2400" b="1" u="heavy" spc="-5" dirty="0">
                <a:uFill>
                  <a:solidFill>
                    <a:srgbClr val="001F5F"/>
                  </a:solidFill>
                </a:uFill>
                <a:latin typeface="Arial" pitchFamily="34" charset="0"/>
                <a:cs typeface="Arial" pitchFamily="34" charset="0"/>
              </a:rPr>
              <a:t>Chemical reactivity</a:t>
            </a:r>
            <a:r>
              <a:rPr sz="2400" b="1" spc="-5" dirty="0">
                <a:latin typeface="Arial" pitchFamily="34" charset="0"/>
                <a:cs typeface="Arial" pitchFamily="34" charset="0"/>
              </a:rPr>
              <a:t> </a:t>
            </a:r>
            <a:r>
              <a:rPr sz="2400" dirty="0">
                <a:latin typeface="Arial" pitchFamily="34" charset="0"/>
                <a:cs typeface="Arial" pitchFamily="34" charset="0"/>
              </a:rPr>
              <a:t>: </a:t>
            </a:r>
            <a:r>
              <a:rPr sz="2400" spc="-10" dirty="0">
                <a:latin typeface="Arial" pitchFamily="34" charset="0"/>
                <a:cs typeface="Arial" pitchFamily="34" charset="0"/>
              </a:rPr>
              <a:t>From </a:t>
            </a:r>
            <a:r>
              <a:rPr sz="2400" dirty="0">
                <a:latin typeface="Arial" pitchFamily="34" charset="0"/>
                <a:cs typeface="Arial" pitchFamily="34" charset="0"/>
              </a:rPr>
              <a:t>left </a:t>
            </a:r>
            <a:r>
              <a:rPr sz="2400" spc="-5" dirty="0">
                <a:latin typeface="Arial" pitchFamily="34" charset="0"/>
                <a:cs typeface="Arial" pitchFamily="34" charset="0"/>
              </a:rPr>
              <a:t>to right, decreases  then</a:t>
            </a:r>
            <a:r>
              <a:rPr sz="2400" spc="-20" dirty="0">
                <a:latin typeface="Arial" pitchFamily="34" charset="0"/>
                <a:cs typeface="Arial" pitchFamily="34" charset="0"/>
              </a:rPr>
              <a:t> </a:t>
            </a:r>
            <a:r>
              <a:rPr sz="2400" spc="-5" dirty="0">
                <a:latin typeface="Arial" pitchFamily="34" charset="0"/>
                <a:cs typeface="Arial" pitchFamily="34" charset="0"/>
              </a:rPr>
              <a:t>increases.</a:t>
            </a:r>
            <a:endParaRPr sz="2400">
              <a:latin typeface="Arial" pitchFamily="34" charset="0"/>
              <a:cs typeface="Arial" pitchFamily="34" charset="0"/>
            </a:endParaRPr>
          </a:p>
          <a:p>
            <a:pPr marL="527685" marR="685165" indent="-515620">
              <a:lnSpc>
                <a:spcPct val="80000"/>
              </a:lnSpc>
              <a:spcBef>
                <a:spcPts val="575"/>
              </a:spcBef>
              <a:buAutoNum type="arabicPeriod" startAt="4"/>
              <a:tabLst>
                <a:tab pos="528320" algn="l"/>
              </a:tabLst>
            </a:pPr>
            <a:r>
              <a:rPr sz="2400" b="1" i="1" u="heavy" dirty="0">
                <a:uFill>
                  <a:solidFill>
                    <a:srgbClr val="001F5F"/>
                  </a:solidFill>
                </a:uFill>
                <a:latin typeface="Arial" pitchFamily="34" charset="0"/>
                <a:cs typeface="Arial" pitchFamily="34" charset="0"/>
              </a:rPr>
              <a:t>Nature </a:t>
            </a:r>
            <a:r>
              <a:rPr sz="2400" b="1" i="1" u="heavy" spc="-5" dirty="0">
                <a:uFill>
                  <a:solidFill>
                    <a:srgbClr val="001F5F"/>
                  </a:solidFill>
                </a:uFill>
                <a:latin typeface="Arial" pitchFamily="34" charset="0"/>
                <a:cs typeface="Arial" pitchFamily="34" charset="0"/>
              </a:rPr>
              <a:t>of oxides</a:t>
            </a:r>
            <a:r>
              <a:rPr sz="2400" b="1" i="1" spc="-5" dirty="0">
                <a:latin typeface="Arial" pitchFamily="34" charset="0"/>
                <a:cs typeface="Arial" pitchFamily="34" charset="0"/>
              </a:rPr>
              <a:t> </a:t>
            </a:r>
            <a:r>
              <a:rPr sz="2400" dirty="0">
                <a:latin typeface="Arial" pitchFamily="34" charset="0"/>
                <a:cs typeface="Arial" pitchFamily="34" charset="0"/>
              </a:rPr>
              <a:t>: </a:t>
            </a:r>
            <a:r>
              <a:rPr sz="2400" spc="-10" dirty="0">
                <a:latin typeface="Arial" pitchFamily="34" charset="0"/>
                <a:cs typeface="Arial" pitchFamily="34" charset="0"/>
              </a:rPr>
              <a:t>From </a:t>
            </a:r>
            <a:r>
              <a:rPr sz="2400" dirty="0">
                <a:latin typeface="Arial" pitchFamily="34" charset="0"/>
                <a:cs typeface="Arial" pitchFamily="34" charset="0"/>
              </a:rPr>
              <a:t>left </a:t>
            </a:r>
            <a:r>
              <a:rPr sz="2400" spc="-10" dirty="0">
                <a:latin typeface="Arial" pitchFamily="34" charset="0"/>
                <a:cs typeface="Arial" pitchFamily="34" charset="0"/>
              </a:rPr>
              <a:t>to </a:t>
            </a:r>
            <a:r>
              <a:rPr sz="2400" spc="-5">
                <a:latin typeface="Arial" pitchFamily="34" charset="0"/>
                <a:cs typeface="Arial" pitchFamily="34" charset="0"/>
              </a:rPr>
              <a:t>right </a:t>
            </a:r>
            <a:r>
              <a:rPr sz="2400" spc="-5" smtClean="0">
                <a:latin typeface="Arial" pitchFamily="34" charset="0"/>
                <a:cs typeface="Arial" pitchFamily="34" charset="0"/>
              </a:rPr>
              <a:t>basic  character decreases </a:t>
            </a:r>
            <a:r>
              <a:rPr sz="2400" smtClean="0">
                <a:latin typeface="Arial" pitchFamily="34" charset="0"/>
                <a:cs typeface="Arial" pitchFamily="34" charset="0"/>
              </a:rPr>
              <a:t>and </a:t>
            </a:r>
            <a:r>
              <a:rPr sz="2400" spc="-5" smtClean="0">
                <a:latin typeface="Arial" pitchFamily="34" charset="0"/>
                <a:cs typeface="Arial" pitchFamily="34" charset="0"/>
              </a:rPr>
              <a:t>then acidic character  increases.</a:t>
            </a:r>
            <a:endParaRPr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78078"/>
            <a:ext cx="6474460" cy="848360"/>
          </a:xfrm>
          <a:prstGeom prst="rect">
            <a:avLst/>
          </a:prstGeom>
        </p:spPr>
        <p:txBody>
          <a:bodyPr vert="horz" wrap="square" lIns="0" tIns="12700" rIns="0" bIns="0" rtlCol="0">
            <a:spAutoFit/>
          </a:bodyPr>
          <a:lstStyle/>
          <a:p>
            <a:pPr marL="12700">
              <a:lnSpc>
                <a:spcPct val="100000"/>
              </a:lnSpc>
              <a:spcBef>
                <a:spcPts val="100"/>
              </a:spcBef>
            </a:pPr>
            <a:r>
              <a:rPr sz="5400" u="heavy" spc="-60" dirty="0">
                <a:solidFill>
                  <a:srgbClr val="E36C09"/>
                </a:solidFill>
                <a:uFill>
                  <a:solidFill>
                    <a:srgbClr val="E36C09"/>
                  </a:solidFill>
                </a:uFill>
              </a:rPr>
              <a:t>Trends </a:t>
            </a:r>
            <a:r>
              <a:rPr sz="5400" u="heavy" dirty="0">
                <a:solidFill>
                  <a:srgbClr val="E36C09"/>
                </a:solidFill>
                <a:uFill>
                  <a:solidFill>
                    <a:srgbClr val="E36C09"/>
                  </a:solidFill>
                </a:uFill>
              </a:rPr>
              <a:t>in</a:t>
            </a:r>
            <a:r>
              <a:rPr sz="5400" u="heavy" spc="-35" dirty="0">
                <a:solidFill>
                  <a:srgbClr val="E36C09"/>
                </a:solidFill>
                <a:uFill>
                  <a:solidFill>
                    <a:srgbClr val="E36C09"/>
                  </a:solidFill>
                </a:uFill>
              </a:rPr>
              <a:t> </a:t>
            </a:r>
            <a:r>
              <a:rPr sz="5400" u="heavy" spc="-20" dirty="0">
                <a:solidFill>
                  <a:srgbClr val="E36C09"/>
                </a:solidFill>
                <a:uFill>
                  <a:solidFill>
                    <a:srgbClr val="E36C09"/>
                  </a:solidFill>
                </a:uFill>
              </a:rPr>
              <a:t>Groups</a:t>
            </a:r>
            <a:endParaRPr sz="5400"/>
          </a:p>
        </p:txBody>
      </p:sp>
      <p:sp>
        <p:nvSpPr>
          <p:cNvPr id="3" name="object 3"/>
          <p:cNvSpPr txBox="1"/>
          <p:nvPr/>
        </p:nvSpPr>
        <p:spPr>
          <a:xfrm>
            <a:off x="228600" y="1555749"/>
            <a:ext cx="8534400" cy="4624728"/>
          </a:xfrm>
          <a:prstGeom prst="rect">
            <a:avLst/>
          </a:prstGeom>
        </p:spPr>
        <p:txBody>
          <a:bodyPr vert="horz" wrap="square" lIns="0" tIns="12065" rIns="0" bIns="0" rtlCol="0">
            <a:spAutoFit/>
          </a:bodyPr>
          <a:lstStyle/>
          <a:p>
            <a:pPr marL="355600" indent="-342900">
              <a:lnSpc>
                <a:spcPts val="2375"/>
              </a:lnSpc>
              <a:spcBef>
                <a:spcPts val="95"/>
              </a:spcBef>
              <a:buFont typeface="Arial"/>
              <a:buChar char="•"/>
              <a:tabLst>
                <a:tab pos="354965" algn="l"/>
                <a:tab pos="355600" algn="l"/>
              </a:tabLst>
            </a:pPr>
            <a:r>
              <a:rPr sz="2400" b="1" spc="-5" dirty="0">
                <a:latin typeface="Arial" pitchFamily="34" charset="0"/>
                <a:cs typeface="Arial" pitchFamily="34" charset="0"/>
              </a:rPr>
              <a:t>Group </a:t>
            </a:r>
            <a:r>
              <a:rPr sz="2400" spc="-5" dirty="0">
                <a:latin typeface="Arial" pitchFamily="34" charset="0"/>
                <a:cs typeface="Arial" pitchFamily="34" charset="0"/>
              </a:rPr>
              <a:t>– </a:t>
            </a:r>
            <a:r>
              <a:rPr sz="2400" i="1" spc="-5" dirty="0">
                <a:latin typeface="Arial" pitchFamily="34" charset="0"/>
                <a:cs typeface="Arial" pitchFamily="34" charset="0"/>
              </a:rPr>
              <a:t>Vertical</a:t>
            </a:r>
            <a:r>
              <a:rPr sz="2400" spc="-5" dirty="0">
                <a:latin typeface="Arial" pitchFamily="34" charset="0"/>
                <a:cs typeface="Arial" pitchFamily="34" charset="0"/>
              </a:rPr>
              <a:t> columns in periodic table is </a:t>
            </a:r>
            <a:r>
              <a:rPr sz="2400" spc="-10" dirty="0">
                <a:latin typeface="Arial" pitchFamily="34" charset="0"/>
                <a:cs typeface="Arial" pitchFamily="34" charset="0"/>
              </a:rPr>
              <a:t>known</a:t>
            </a:r>
            <a:r>
              <a:rPr sz="2400" spc="-175" dirty="0">
                <a:latin typeface="Arial" pitchFamily="34" charset="0"/>
                <a:cs typeface="Arial" pitchFamily="34" charset="0"/>
              </a:rPr>
              <a:t> </a:t>
            </a:r>
            <a:r>
              <a:rPr sz="2400" spc="-5" dirty="0">
                <a:latin typeface="Arial" pitchFamily="34" charset="0"/>
                <a:cs typeface="Arial" pitchFamily="34" charset="0"/>
              </a:rPr>
              <a:t>as</a:t>
            </a:r>
            <a:endParaRPr sz="2400">
              <a:latin typeface="Arial" pitchFamily="34" charset="0"/>
              <a:cs typeface="Arial" pitchFamily="34" charset="0"/>
            </a:endParaRPr>
          </a:p>
          <a:p>
            <a:pPr marL="355600">
              <a:lnSpc>
                <a:spcPts val="2355"/>
              </a:lnSpc>
            </a:pPr>
            <a:r>
              <a:rPr sz="2400" spc="-5" dirty="0">
                <a:latin typeface="Arial" pitchFamily="34" charset="0"/>
                <a:cs typeface="Arial" pitchFamily="34" charset="0"/>
              </a:rPr>
              <a:t>groups.</a:t>
            </a:r>
            <a:endParaRPr sz="2400">
              <a:latin typeface="Arial" pitchFamily="34" charset="0"/>
              <a:cs typeface="Arial" pitchFamily="34" charset="0"/>
            </a:endParaRPr>
          </a:p>
          <a:p>
            <a:pPr marL="12700">
              <a:lnSpc>
                <a:spcPts val="3940"/>
              </a:lnSpc>
            </a:pPr>
            <a:r>
              <a:rPr sz="3600" i="1" u="heavy" spc="-5" smtClean="0">
                <a:uFill>
                  <a:solidFill>
                    <a:srgbClr val="000000"/>
                  </a:solidFill>
                </a:uFill>
                <a:latin typeface="Arial" pitchFamily="34" charset="0"/>
                <a:cs typeface="Arial" pitchFamily="34" charset="0"/>
              </a:rPr>
              <a:t>Trends</a:t>
            </a:r>
            <a:r>
              <a:rPr sz="3600" i="1" u="heavy" smtClean="0">
                <a:uFill>
                  <a:solidFill>
                    <a:srgbClr val="000000"/>
                  </a:solidFill>
                </a:uFill>
                <a:latin typeface="Arial" pitchFamily="34" charset="0"/>
                <a:cs typeface="Arial" pitchFamily="34" charset="0"/>
              </a:rPr>
              <a:t> </a:t>
            </a:r>
            <a:r>
              <a:rPr sz="3600" i="1" u="heavy" spc="-10" smtClean="0">
                <a:uFill>
                  <a:solidFill>
                    <a:srgbClr val="000000"/>
                  </a:solidFill>
                </a:uFill>
                <a:latin typeface="Arial" pitchFamily="34" charset="0"/>
                <a:cs typeface="Arial" pitchFamily="34" charset="0"/>
              </a:rPr>
              <a:t>:-</a:t>
            </a:r>
            <a:endParaRPr sz="3600" smtClean="0">
              <a:latin typeface="Arial" pitchFamily="34" charset="0"/>
              <a:cs typeface="Arial" pitchFamily="34" charset="0"/>
            </a:endParaRPr>
          </a:p>
          <a:p>
            <a:pPr marL="527685" marR="954405" indent="-515620">
              <a:lnSpc>
                <a:spcPts val="2110"/>
              </a:lnSpc>
              <a:spcBef>
                <a:spcPts val="555"/>
              </a:spcBef>
              <a:buAutoNum type="arabicPeriod"/>
              <a:tabLst>
                <a:tab pos="527685" algn="l"/>
                <a:tab pos="528320" algn="l"/>
              </a:tabLst>
            </a:pPr>
            <a:r>
              <a:rPr sz="2400" b="1" i="1" u="heavy" spc="-5" smtClean="0">
                <a:uFill>
                  <a:solidFill>
                    <a:srgbClr val="001F5F"/>
                  </a:solidFill>
                </a:uFill>
                <a:latin typeface="Arial" pitchFamily="34" charset="0"/>
                <a:cs typeface="Arial" pitchFamily="34" charset="0"/>
              </a:rPr>
              <a:t>Valence Electron</a:t>
            </a:r>
            <a:r>
              <a:rPr sz="2400" b="1" i="1" spc="-5" smtClean="0">
                <a:latin typeface="Arial" pitchFamily="34" charset="0"/>
                <a:cs typeface="Arial" pitchFamily="34" charset="0"/>
              </a:rPr>
              <a:t> </a:t>
            </a:r>
            <a:r>
              <a:rPr sz="2400" spc="-5" smtClean="0">
                <a:latin typeface="Arial" pitchFamily="34" charset="0"/>
                <a:cs typeface="Arial" pitchFamily="34" charset="0"/>
              </a:rPr>
              <a:t>: Have same </a:t>
            </a:r>
            <a:r>
              <a:rPr sz="2400" spc="-10" smtClean="0">
                <a:latin typeface="Arial" pitchFamily="34" charset="0"/>
                <a:cs typeface="Arial" pitchFamily="34" charset="0"/>
              </a:rPr>
              <a:t>number </a:t>
            </a:r>
            <a:r>
              <a:rPr sz="2400" spc="-5" smtClean="0">
                <a:latin typeface="Arial" pitchFamily="34" charset="0"/>
                <a:cs typeface="Arial" pitchFamily="34" charset="0"/>
              </a:rPr>
              <a:t>of </a:t>
            </a:r>
            <a:r>
              <a:rPr sz="2400" spc="-10" smtClean="0">
                <a:latin typeface="Arial" pitchFamily="34" charset="0"/>
                <a:cs typeface="Arial" pitchFamily="34" charset="0"/>
              </a:rPr>
              <a:t>valence  </a:t>
            </a:r>
            <a:r>
              <a:rPr sz="2400" spc="-5" smtClean="0">
                <a:latin typeface="Arial" pitchFamily="34" charset="0"/>
                <a:cs typeface="Arial" pitchFamily="34" charset="0"/>
              </a:rPr>
              <a:t>electron.</a:t>
            </a:r>
          </a:p>
          <a:p>
            <a:pPr marL="527685" indent="-515620">
              <a:lnSpc>
                <a:spcPct val="100000"/>
              </a:lnSpc>
              <a:spcBef>
                <a:spcPts val="20"/>
              </a:spcBef>
              <a:buAutoNum type="arabicPeriod"/>
              <a:tabLst>
                <a:tab pos="527685" algn="l"/>
                <a:tab pos="528320" algn="l"/>
              </a:tabLst>
            </a:pPr>
            <a:r>
              <a:rPr sz="2400" b="1" i="1" u="heavy" spc="-5" smtClean="0">
                <a:uFill>
                  <a:solidFill>
                    <a:srgbClr val="001F5F"/>
                  </a:solidFill>
                </a:uFill>
                <a:latin typeface="Arial" pitchFamily="34" charset="0"/>
                <a:cs typeface="Arial" pitchFamily="34" charset="0"/>
              </a:rPr>
              <a:t>Valency</a:t>
            </a:r>
            <a:r>
              <a:rPr sz="2400" b="1" i="1" spc="-5" smtClean="0">
                <a:latin typeface="Arial" pitchFamily="34" charset="0"/>
                <a:cs typeface="Arial" pitchFamily="34" charset="0"/>
              </a:rPr>
              <a:t> </a:t>
            </a:r>
            <a:r>
              <a:rPr sz="2400" spc="-5" smtClean="0">
                <a:latin typeface="Arial" pitchFamily="34" charset="0"/>
                <a:cs typeface="Arial" pitchFamily="34" charset="0"/>
              </a:rPr>
              <a:t>: Elements in a group have a same</a:t>
            </a:r>
            <a:r>
              <a:rPr sz="2400" spc="-190" smtClean="0">
                <a:latin typeface="Arial" pitchFamily="34" charset="0"/>
                <a:cs typeface="Arial" pitchFamily="34" charset="0"/>
              </a:rPr>
              <a:t> </a:t>
            </a:r>
            <a:r>
              <a:rPr sz="2400" spc="-5" smtClean="0">
                <a:latin typeface="Arial" pitchFamily="34" charset="0"/>
                <a:cs typeface="Arial" pitchFamily="34" charset="0"/>
              </a:rPr>
              <a:t>Valency.</a:t>
            </a:r>
            <a:endParaRPr sz="2400" smtClean="0">
              <a:latin typeface="Arial" pitchFamily="34" charset="0"/>
              <a:cs typeface="Arial" pitchFamily="34" charset="0"/>
            </a:endParaRPr>
          </a:p>
          <a:p>
            <a:pPr marL="527685" indent="-515620">
              <a:lnSpc>
                <a:spcPct val="100000"/>
              </a:lnSpc>
              <a:buAutoNum type="arabicPeriod"/>
              <a:tabLst>
                <a:tab pos="527685" algn="l"/>
                <a:tab pos="528320" algn="l"/>
              </a:tabLst>
            </a:pPr>
            <a:r>
              <a:rPr sz="2400" b="1" i="1" u="heavy" spc="-10" smtClean="0">
                <a:uFill>
                  <a:solidFill>
                    <a:srgbClr val="001F5F"/>
                  </a:solidFill>
                </a:uFill>
                <a:latin typeface="Arial" pitchFamily="34" charset="0"/>
                <a:cs typeface="Arial" pitchFamily="34" charset="0"/>
              </a:rPr>
              <a:t>Atomic </a:t>
            </a:r>
            <a:r>
              <a:rPr sz="2400" b="1" i="1" u="heavy" spc="-5" smtClean="0">
                <a:uFill>
                  <a:solidFill>
                    <a:srgbClr val="001F5F"/>
                  </a:solidFill>
                </a:uFill>
                <a:latin typeface="Arial" pitchFamily="34" charset="0"/>
                <a:cs typeface="Arial" pitchFamily="34" charset="0"/>
              </a:rPr>
              <a:t>size</a:t>
            </a:r>
            <a:r>
              <a:rPr sz="2400" b="1" i="1" spc="-5" smtClean="0">
                <a:latin typeface="Arial" pitchFamily="34" charset="0"/>
                <a:cs typeface="Arial" pitchFamily="34" charset="0"/>
              </a:rPr>
              <a:t> </a:t>
            </a:r>
            <a:r>
              <a:rPr sz="2400" spc="-5" smtClean="0">
                <a:latin typeface="Arial" pitchFamily="34" charset="0"/>
                <a:cs typeface="Arial" pitchFamily="34" charset="0"/>
              </a:rPr>
              <a:t>: </a:t>
            </a:r>
            <a:r>
              <a:rPr sz="2400" spc="-10" smtClean="0">
                <a:latin typeface="Arial" pitchFamily="34" charset="0"/>
                <a:cs typeface="Arial" pitchFamily="34" charset="0"/>
              </a:rPr>
              <a:t>Increases from </a:t>
            </a:r>
            <a:r>
              <a:rPr sz="2400" spc="-5" smtClean="0">
                <a:latin typeface="Arial" pitchFamily="34" charset="0"/>
                <a:cs typeface="Arial" pitchFamily="34" charset="0"/>
              </a:rPr>
              <a:t>up to</a:t>
            </a:r>
            <a:r>
              <a:rPr sz="2400" spc="125" smtClean="0">
                <a:latin typeface="Arial" pitchFamily="34" charset="0"/>
                <a:cs typeface="Arial" pitchFamily="34" charset="0"/>
              </a:rPr>
              <a:t> </a:t>
            </a:r>
            <a:r>
              <a:rPr sz="2400" spc="-10" smtClean="0">
                <a:latin typeface="Arial" pitchFamily="34" charset="0"/>
                <a:cs typeface="Arial" pitchFamily="34" charset="0"/>
              </a:rPr>
              <a:t>down.</a:t>
            </a:r>
            <a:endParaRPr sz="2400" smtClean="0">
              <a:latin typeface="Arial" pitchFamily="34" charset="0"/>
              <a:cs typeface="Arial" pitchFamily="34" charset="0"/>
            </a:endParaRPr>
          </a:p>
          <a:p>
            <a:pPr marL="527685" marR="180340" indent="-515620">
              <a:lnSpc>
                <a:spcPts val="2110"/>
              </a:lnSpc>
              <a:spcBef>
                <a:spcPts val="515"/>
              </a:spcBef>
              <a:buAutoNum type="arabicPeriod"/>
              <a:tabLst>
                <a:tab pos="527685" algn="l"/>
                <a:tab pos="528320" algn="l"/>
              </a:tabLst>
            </a:pPr>
            <a:r>
              <a:rPr sz="2400" b="1" i="1" u="heavy" spc="-5" smtClean="0">
                <a:uFill>
                  <a:solidFill>
                    <a:srgbClr val="001F5F"/>
                  </a:solidFill>
                </a:uFill>
                <a:latin typeface="Arial" pitchFamily="34" charset="0"/>
                <a:cs typeface="Arial" pitchFamily="34" charset="0"/>
              </a:rPr>
              <a:t>Metallic Character</a:t>
            </a:r>
            <a:r>
              <a:rPr sz="2400" b="1" i="1" spc="-5" smtClean="0">
                <a:latin typeface="Arial" pitchFamily="34" charset="0"/>
                <a:cs typeface="Arial" pitchFamily="34" charset="0"/>
              </a:rPr>
              <a:t> </a:t>
            </a:r>
            <a:r>
              <a:rPr sz="2400" spc="-5" smtClean="0">
                <a:latin typeface="Arial" pitchFamily="34" charset="0"/>
                <a:cs typeface="Arial" pitchFamily="34" charset="0"/>
              </a:rPr>
              <a:t>: </a:t>
            </a:r>
            <a:r>
              <a:rPr sz="2400" spc="-10" smtClean="0">
                <a:latin typeface="Arial" pitchFamily="34" charset="0"/>
                <a:cs typeface="Arial" pitchFamily="34" charset="0"/>
              </a:rPr>
              <a:t>On </a:t>
            </a:r>
            <a:r>
              <a:rPr sz="2400" spc="-5" smtClean="0">
                <a:latin typeface="Arial" pitchFamily="34" charset="0"/>
                <a:cs typeface="Arial" pitchFamily="34" charset="0"/>
              </a:rPr>
              <a:t>going </a:t>
            </a:r>
            <a:r>
              <a:rPr sz="2400" spc="-10" smtClean="0">
                <a:latin typeface="Arial" pitchFamily="34" charset="0"/>
                <a:cs typeface="Arial" pitchFamily="34" charset="0"/>
              </a:rPr>
              <a:t>down </a:t>
            </a:r>
            <a:r>
              <a:rPr sz="2400" spc="-5" smtClean="0">
                <a:latin typeface="Arial" pitchFamily="34" charset="0"/>
                <a:cs typeface="Arial" pitchFamily="34" charset="0"/>
              </a:rPr>
              <a:t>metallic character  </a:t>
            </a:r>
            <a:r>
              <a:rPr sz="2400" spc="-10" smtClean="0">
                <a:latin typeface="Arial" pitchFamily="34" charset="0"/>
                <a:cs typeface="Arial" pitchFamily="34" charset="0"/>
              </a:rPr>
              <a:t>increases.</a:t>
            </a:r>
            <a:endParaRPr sz="2400" smtClean="0">
              <a:latin typeface="Arial" pitchFamily="34" charset="0"/>
              <a:cs typeface="Arial" pitchFamily="34" charset="0"/>
            </a:endParaRPr>
          </a:p>
          <a:p>
            <a:pPr marL="527685" indent="-515620">
              <a:lnSpc>
                <a:spcPts val="2375"/>
              </a:lnSpc>
              <a:spcBef>
                <a:spcPts val="20"/>
              </a:spcBef>
              <a:buAutoNum type="arabicPeriod"/>
              <a:tabLst>
                <a:tab pos="527685" algn="l"/>
                <a:tab pos="528320" algn="l"/>
              </a:tabLst>
            </a:pPr>
            <a:r>
              <a:rPr sz="2400" b="1" i="1" u="heavy" spc="-5" smtClean="0">
                <a:uFill>
                  <a:solidFill>
                    <a:srgbClr val="001F5F"/>
                  </a:solidFill>
                </a:uFill>
                <a:latin typeface="Arial" pitchFamily="34" charset="0"/>
                <a:cs typeface="Arial" pitchFamily="34" charset="0"/>
              </a:rPr>
              <a:t>Chemical </a:t>
            </a:r>
            <a:r>
              <a:rPr sz="2400" b="1" i="1" u="heavy" spc="-10" smtClean="0">
                <a:uFill>
                  <a:solidFill>
                    <a:srgbClr val="001F5F"/>
                  </a:solidFill>
                </a:uFill>
                <a:latin typeface="Arial" pitchFamily="34" charset="0"/>
                <a:cs typeface="Arial" pitchFamily="34" charset="0"/>
              </a:rPr>
              <a:t>Reactivity</a:t>
            </a:r>
            <a:r>
              <a:rPr sz="2400" b="1" i="1" spc="-10" smtClean="0">
                <a:latin typeface="Arial" pitchFamily="34" charset="0"/>
                <a:cs typeface="Arial" pitchFamily="34" charset="0"/>
              </a:rPr>
              <a:t> </a:t>
            </a:r>
            <a:r>
              <a:rPr sz="2400" spc="-5" smtClean="0">
                <a:latin typeface="Arial" pitchFamily="34" charset="0"/>
                <a:cs typeface="Arial" pitchFamily="34" charset="0"/>
              </a:rPr>
              <a:t>: </a:t>
            </a:r>
            <a:r>
              <a:rPr sz="2400" spc="-10" smtClean="0">
                <a:latin typeface="Arial" pitchFamily="34" charset="0"/>
                <a:cs typeface="Arial" pitchFamily="34" charset="0"/>
              </a:rPr>
              <a:t>On </a:t>
            </a:r>
            <a:r>
              <a:rPr sz="2400" spc="-5" smtClean="0">
                <a:latin typeface="Arial" pitchFamily="34" charset="0"/>
                <a:cs typeface="Arial" pitchFamily="34" charset="0"/>
              </a:rPr>
              <a:t>going </a:t>
            </a:r>
            <a:r>
              <a:rPr sz="2400" spc="-10" smtClean="0">
                <a:latin typeface="Arial" pitchFamily="34" charset="0"/>
                <a:cs typeface="Arial" pitchFamily="34" charset="0"/>
              </a:rPr>
              <a:t>down </a:t>
            </a:r>
            <a:r>
              <a:rPr sz="2400" spc="-5" smtClean="0">
                <a:latin typeface="Arial" pitchFamily="34" charset="0"/>
                <a:cs typeface="Arial" pitchFamily="34" charset="0"/>
              </a:rPr>
              <a:t>chemical</a:t>
            </a:r>
            <a:r>
              <a:rPr sz="2400" spc="120" smtClean="0">
                <a:latin typeface="Arial" pitchFamily="34" charset="0"/>
                <a:cs typeface="Arial" pitchFamily="34" charset="0"/>
              </a:rPr>
              <a:t> </a:t>
            </a:r>
            <a:r>
              <a:rPr sz="2400" spc="-10" smtClean="0">
                <a:latin typeface="Arial" pitchFamily="34" charset="0"/>
                <a:cs typeface="Arial" pitchFamily="34" charset="0"/>
              </a:rPr>
              <a:t>reactivity</a:t>
            </a:r>
            <a:endParaRPr sz="2400" smtClean="0">
              <a:latin typeface="Arial" pitchFamily="34" charset="0"/>
              <a:cs typeface="Arial" pitchFamily="34" charset="0"/>
            </a:endParaRPr>
          </a:p>
          <a:p>
            <a:pPr marL="527685">
              <a:lnSpc>
                <a:spcPts val="2110"/>
              </a:lnSpc>
            </a:pPr>
            <a:r>
              <a:rPr sz="2400" spc="-5" smtClean="0">
                <a:latin typeface="Arial" pitchFamily="34" charset="0"/>
                <a:cs typeface="Arial" pitchFamily="34" charset="0"/>
              </a:rPr>
              <a:t>of metal </a:t>
            </a:r>
            <a:r>
              <a:rPr sz="2400" spc="-10" smtClean="0">
                <a:latin typeface="Arial" pitchFamily="34" charset="0"/>
                <a:cs typeface="Arial" pitchFamily="34" charset="0"/>
              </a:rPr>
              <a:t>increases but </a:t>
            </a:r>
            <a:r>
              <a:rPr sz="2400" spc="-5" smtClean="0">
                <a:latin typeface="Arial" pitchFamily="34" charset="0"/>
                <a:cs typeface="Arial" pitchFamily="34" charset="0"/>
              </a:rPr>
              <a:t>chemical </a:t>
            </a:r>
            <a:r>
              <a:rPr sz="2400" spc="-10" smtClean="0">
                <a:latin typeface="Arial" pitchFamily="34" charset="0"/>
                <a:cs typeface="Arial" pitchFamily="34" charset="0"/>
              </a:rPr>
              <a:t>reactivity </a:t>
            </a:r>
            <a:r>
              <a:rPr sz="2400" spc="-5" smtClean="0">
                <a:latin typeface="Arial" pitchFamily="34" charset="0"/>
                <a:cs typeface="Arial" pitchFamily="34" charset="0"/>
              </a:rPr>
              <a:t>of </a:t>
            </a:r>
            <a:r>
              <a:rPr sz="2400" spc="-10" smtClean="0">
                <a:latin typeface="Arial" pitchFamily="34" charset="0"/>
                <a:cs typeface="Arial" pitchFamily="34" charset="0"/>
              </a:rPr>
              <a:t>non</a:t>
            </a:r>
            <a:r>
              <a:rPr sz="2400" spc="165" smtClean="0">
                <a:latin typeface="Arial" pitchFamily="34" charset="0"/>
                <a:cs typeface="Arial" pitchFamily="34" charset="0"/>
              </a:rPr>
              <a:t> </a:t>
            </a:r>
            <a:r>
              <a:rPr sz="2400" spc="-5" smtClean="0">
                <a:latin typeface="Arial" pitchFamily="34" charset="0"/>
                <a:cs typeface="Arial" pitchFamily="34" charset="0"/>
              </a:rPr>
              <a:t>metal</a:t>
            </a:r>
            <a:endParaRPr sz="2400" smtClean="0">
              <a:latin typeface="Arial" pitchFamily="34" charset="0"/>
              <a:cs typeface="Arial" pitchFamily="34" charset="0"/>
            </a:endParaRPr>
          </a:p>
          <a:p>
            <a:pPr marL="527685">
              <a:lnSpc>
                <a:spcPts val="2375"/>
              </a:lnSpc>
            </a:pPr>
            <a:r>
              <a:rPr sz="2400" spc="-5" smtClean="0">
                <a:latin typeface="Arial" pitchFamily="34" charset="0"/>
                <a:cs typeface="Arial" pitchFamily="34" charset="0"/>
              </a:rPr>
              <a:t>decreases.</a:t>
            </a:r>
            <a:endParaRPr sz="2400" smtClean="0">
              <a:latin typeface="Arial" pitchFamily="34" charset="0"/>
              <a:cs typeface="Arial" pitchFamily="34" charset="0"/>
            </a:endParaRPr>
          </a:p>
          <a:p>
            <a:pPr marL="527685" marR="725170" indent="-515620">
              <a:lnSpc>
                <a:spcPct val="80000"/>
              </a:lnSpc>
              <a:spcBef>
                <a:spcPts val="530"/>
              </a:spcBef>
              <a:buAutoNum type="arabicPeriod" startAt="6"/>
              <a:tabLst>
                <a:tab pos="527685" algn="l"/>
                <a:tab pos="528320" algn="l"/>
              </a:tabLst>
            </a:pPr>
            <a:r>
              <a:rPr sz="2400" b="1" i="1" u="heavy" spc="-5" smtClean="0">
                <a:uFill>
                  <a:solidFill>
                    <a:srgbClr val="001F5F"/>
                  </a:solidFill>
                </a:uFill>
                <a:latin typeface="Arial" pitchFamily="34" charset="0"/>
                <a:cs typeface="Arial" pitchFamily="34" charset="0"/>
              </a:rPr>
              <a:t>Nature of oxides</a:t>
            </a:r>
            <a:r>
              <a:rPr sz="2400" b="1" i="1" spc="-5" smtClean="0">
                <a:latin typeface="Arial" pitchFamily="34" charset="0"/>
                <a:cs typeface="Arial" pitchFamily="34" charset="0"/>
              </a:rPr>
              <a:t> </a:t>
            </a:r>
            <a:r>
              <a:rPr sz="2400" spc="-5" smtClean="0">
                <a:latin typeface="Arial" pitchFamily="34" charset="0"/>
                <a:cs typeface="Arial" pitchFamily="34" charset="0"/>
              </a:rPr>
              <a:t>: All elements in group has same  </a:t>
            </a:r>
            <a:r>
              <a:rPr sz="2400" spc="-10" smtClean="0">
                <a:latin typeface="Arial" pitchFamily="34" charset="0"/>
                <a:cs typeface="Arial" pitchFamily="34" charset="0"/>
              </a:rPr>
              <a:t>nature </a:t>
            </a:r>
            <a:r>
              <a:rPr sz="2400" spc="-5" smtClean="0">
                <a:latin typeface="Arial" pitchFamily="34" charset="0"/>
                <a:cs typeface="Arial" pitchFamily="34" charset="0"/>
              </a:rPr>
              <a:t>of</a:t>
            </a:r>
            <a:r>
              <a:rPr sz="2400" spc="15" smtClean="0">
                <a:latin typeface="Arial" pitchFamily="34" charset="0"/>
                <a:cs typeface="Arial" pitchFamily="34" charset="0"/>
              </a:rPr>
              <a:t> </a:t>
            </a:r>
            <a:r>
              <a:rPr sz="2400" spc="-5" smtClean="0">
                <a:latin typeface="Arial" pitchFamily="34" charset="0"/>
                <a:cs typeface="Arial" pitchFamily="34" charset="0"/>
              </a:rPr>
              <a:t>oxides.</a:t>
            </a:r>
            <a:endParaRPr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990600"/>
            <a:ext cx="7848600" cy="556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FF0000"/>
                </a:solidFill>
                <a:latin typeface="Arial" pitchFamily="34" charset="0"/>
                <a:cs typeface="Arial" pitchFamily="34" charset="0"/>
              </a:rPr>
              <a:t>NEED FOR CLASSIFICATION OF ELEMENTS</a:t>
            </a:r>
            <a:endParaRPr lang="en-US" sz="28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12700" marR="452120">
              <a:lnSpc>
                <a:spcPct val="80000"/>
              </a:lnSpc>
              <a:spcBef>
                <a:spcPts val="820"/>
              </a:spcBef>
            </a:pPr>
            <a:r>
              <a:rPr lang="en-US" sz="2800" spc="-5" dirty="0" smtClean="0">
                <a:latin typeface="Arial" pitchFamily="34" charset="0"/>
                <a:cs typeface="Arial" pitchFamily="34" charset="0"/>
              </a:rPr>
              <a:t>In the </a:t>
            </a:r>
            <a:r>
              <a:rPr lang="en-US" sz="2800" dirty="0" smtClean="0">
                <a:latin typeface="Arial" pitchFamily="34" charset="0"/>
                <a:cs typeface="Arial" pitchFamily="34" charset="0"/>
              </a:rPr>
              <a:t>year </a:t>
            </a:r>
            <a:r>
              <a:rPr lang="en-US" sz="2800" dirty="0" smtClean="0">
                <a:uFill>
                  <a:solidFill>
                    <a:srgbClr val="001F5F"/>
                  </a:solidFill>
                </a:uFill>
                <a:latin typeface="Arial" pitchFamily="34" charset="0"/>
                <a:cs typeface="Arial" pitchFamily="34" charset="0"/>
              </a:rPr>
              <a:t>1800</a:t>
            </a:r>
            <a:r>
              <a:rPr lang="en-US" sz="2800" dirty="0" smtClean="0">
                <a:latin typeface="Arial" pitchFamily="34" charset="0"/>
                <a:cs typeface="Arial" pitchFamily="34" charset="0"/>
              </a:rPr>
              <a:t>, </a:t>
            </a:r>
            <a:r>
              <a:rPr lang="en-US" sz="2800" spc="-5" dirty="0" smtClean="0">
                <a:latin typeface="Arial" pitchFamily="34" charset="0"/>
                <a:cs typeface="Arial" pitchFamily="34" charset="0"/>
              </a:rPr>
              <a:t>only </a:t>
            </a:r>
            <a:r>
              <a:rPr lang="en-US" sz="2800" spc="-5" dirty="0" smtClean="0">
                <a:uFill>
                  <a:solidFill>
                    <a:srgbClr val="001F5F"/>
                  </a:solidFill>
                </a:uFill>
                <a:latin typeface="Arial" pitchFamily="34" charset="0"/>
                <a:cs typeface="Arial" pitchFamily="34" charset="0"/>
              </a:rPr>
              <a:t>30 </a:t>
            </a:r>
            <a:r>
              <a:rPr lang="en-US" sz="2800" dirty="0" smtClean="0">
                <a:uFill>
                  <a:solidFill>
                    <a:srgbClr val="001F5F"/>
                  </a:solidFill>
                </a:uFill>
                <a:latin typeface="Arial" pitchFamily="34" charset="0"/>
                <a:cs typeface="Arial" pitchFamily="34" charset="0"/>
              </a:rPr>
              <a:t>elements</a:t>
            </a:r>
            <a:r>
              <a:rPr lang="en-US" sz="2800" spc="-95" dirty="0" smtClean="0">
                <a:latin typeface="Arial" pitchFamily="34" charset="0"/>
                <a:cs typeface="Arial" pitchFamily="34" charset="0"/>
              </a:rPr>
              <a:t> </a:t>
            </a:r>
            <a:r>
              <a:rPr lang="en-US" sz="2800" spc="-5" dirty="0" smtClean="0">
                <a:latin typeface="Arial" pitchFamily="34" charset="0"/>
                <a:cs typeface="Arial" pitchFamily="34" charset="0"/>
              </a:rPr>
              <a:t>were  known. </a:t>
            </a:r>
            <a:r>
              <a:rPr lang="en-US" sz="2800" dirty="0" smtClean="0">
                <a:latin typeface="Arial" pitchFamily="34" charset="0"/>
                <a:cs typeface="Arial" pitchFamily="34" charset="0"/>
              </a:rPr>
              <a:t>Now, at present, </a:t>
            </a:r>
            <a:r>
              <a:rPr lang="en-US" sz="2800" spc="-5" dirty="0" smtClean="0">
                <a:latin typeface="Arial" pitchFamily="34" charset="0"/>
                <a:cs typeface="Arial" pitchFamily="34" charset="0"/>
              </a:rPr>
              <a:t>there </a:t>
            </a:r>
            <a:r>
              <a:rPr lang="en-US" sz="2800" dirty="0" smtClean="0">
                <a:latin typeface="Arial" pitchFamily="34" charset="0"/>
                <a:cs typeface="Arial" pitchFamily="34" charset="0"/>
              </a:rPr>
              <a:t>are </a:t>
            </a:r>
            <a:r>
              <a:rPr lang="en-US" sz="2800" dirty="0" smtClean="0">
                <a:uFill>
                  <a:solidFill>
                    <a:srgbClr val="001F5F"/>
                  </a:solidFill>
                </a:uFill>
                <a:latin typeface="Arial" pitchFamily="34" charset="0"/>
                <a:cs typeface="Arial" pitchFamily="34" charset="0"/>
              </a:rPr>
              <a:t>118 </a:t>
            </a:r>
            <a:r>
              <a:rPr lang="en-US" sz="2800" dirty="0" smtClean="0">
                <a:latin typeface="Arial" pitchFamily="34" charset="0"/>
                <a:cs typeface="Arial" pitchFamily="34" charset="0"/>
              </a:rPr>
              <a:t> </a:t>
            </a:r>
            <a:r>
              <a:rPr lang="en-US" sz="2800" dirty="0" smtClean="0">
                <a:uFill>
                  <a:solidFill>
                    <a:srgbClr val="001F5F"/>
                  </a:solidFill>
                </a:uFill>
                <a:latin typeface="Arial" pitchFamily="34" charset="0"/>
                <a:cs typeface="Arial" pitchFamily="34" charset="0"/>
              </a:rPr>
              <a:t>elements</a:t>
            </a:r>
            <a:r>
              <a:rPr lang="en-US" sz="2800" spc="-15" dirty="0" smtClean="0">
                <a:latin typeface="Arial" pitchFamily="34" charset="0"/>
                <a:cs typeface="Arial" pitchFamily="34" charset="0"/>
              </a:rPr>
              <a:t> </a:t>
            </a:r>
            <a:r>
              <a:rPr lang="en-US" sz="2800" spc="-5" dirty="0" smtClean="0">
                <a:latin typeface="Arial" pitchFamily="34" charset="0"/>
                <a:cs typeface="Arial" pitchFamily="34" charset="0"/>
              </a:rPr>
              <a:t>known.</a:t>
            </a:r>
            <a:endParaRPr lang="en-US" sz="2800" dirty="0" smtClean="0">
              <a:latin typeface="Arial" pitchFamily="34" charset="0"/>
              <a:cs typeface="Arial" pitchFamily="34" charset="0"/>
            </a:endParaRPr>
          </a:p>
          <a:p>
            <a:pPr marL="12700" marR="51435">
              <a:lnSpc>
                <a:spcPct val="80000"/>
              </a:lnSpc>
              <a:spcBef>
                <a:spcPts val="720"/>
              </a:spcBef>
            </a:pPr>
            <a:r>
              <a:rPr lang="en-US" sz="2800" spc="-10" dirty="0" smtClean="0">
                <a:latin typeface="Arial" pitchFamily="34" charset="0"/>
                <a:cs typeface="Arial" pitchFamily="34" charset="0"/>
              </a:rPr>
              <a:t>So, </a:t>
            </a:r>
            <a:r>
              <a:rPr lang="en-US" sz="2800" spc="-5" dirty="0" smtClean="0">
                <a:latin typeface="Arial" pitchFamily="34" charset="0"/>
                <a:cs typeface="Arial" pitchFamily="34" charset="0"/>
              </a:rPr>
              <a:t>it became difficult for the </a:t>
            </a:r>
            <a:r>
              <a:rPr lang="en-US" sz="2800" dirty="0" smtClean="0">
                <a:latin typeface="Arial" pitchFamily="34" charset="0"/>
                <a:cs typeface="Arial" pitchFamily="34" charset="0"/>
              </a:rPr>
              <a:t>scientist </a:t>
            </a:r>
            <a:r>
              <a:rPr lang="en-US" sz="2800" spc="-5" dirty="0" smtClean="0">
                <a:latin typeface="Arial" pitchFamily="34" charset="0"/>
                <a:cs typeface="Arial" pitchFamily="34" charset="0"/>
              </a:rPr>
              <a:t>to  remember </a:t>
            </a:r>
            <a:r>
              <a:rPr lang="en-US" sz="2800" dirty="0" smtClean="0">
                <a:latin typeface="Arial" pitchFamily="34" charset="0"/>
                <a:cs typeface="Arial" pitchFamily="34" charset="0"/>
              </a:rPr>
              <a:t>all </a:t>
            </a:r>
            <a:r>
              <a:rPr lang="en-US" sz="2800" spc="-5" dirty="0" smtClean="0">
                <a:latin typeface="Arial" pitchFamily="34" charset="0"/>
                <a:cs typeface="Arial" pitchFamily="34" charset="0"/>
              </a:rPr>
              <a:t>the </a:t>
            </a:r>
            <a:r>
              <a:rPr lang="en-US" sz="2800" dirty="0" smtClean="0">
                <a:latin typeface="Arial" pitchFamily="34" charset="0"/>
                <a:cs typeface="Arial" pitchFamily="34" charset="0"/>
              </a:rPr>
              <a:t>properties of</a:t>
            </a:r>
            <a:r>
              <a:rPr lang="en-US" sz="2800" spc="-95" dirty="0" smtClean="0">
                <a:latin typeface="Arial" pitchFamily="34" charset="0"/>
                <a:cs typeface="Arial" pitchFamily="34" charset="0"/>
              </a:rPr>
              <a:t> </a:t>
            </a:r>
            <a:r>
              <a:rPr lang="en-US" sz="2800" spc="-5" dirty="0" smtClean="0">
                <a:latin typeface="Arial" pitchFamily="34" charset="0"/>
                <a:cs typeface="Arial" pitchFamily="34" charset="0"/>
              </a:rPr>
              <a:t>elements.</a:t>
            </a:r>
            <a:endParaRPr lang="en-US" sz="2800" dirty="0" smtClean="0">
              <a:latin typeface="Arial" pitchFamily="34" charset="0"/>
              <a:cs typeface="Arial" pitchFamily="34" charset="0"/>
            </a:endParaRPr>
          </a:p>
          <a:p>
            <a:pPr marL="12700" marR="572135">
              <a:lnSpc>
                <a:spcPts val="2880"/>
              </a:lnSpc>
              <a:spcBef>
                <a:spcPts val="695"/>
              </a:spcBef>
            </a:pPr>
            <a:r>
              <a:rPr lang="en-US" sz="2800" spc="-5" dirty="0" smtClean="0">
                <a:latin typeface="Arial" pitchFamily="34" charset="0"/>
                <a:cs typeface="Arial" pitchFamily="34" charset="0"/>
              </a:rPr>
              <a:t>Therefore, there was </a:t>
            </a:r>
            <a:r>
              <a:rPr lang="en-US" sz="2800" dirty="0" smtClean="0">
                <a:latin typeface="Arial" pitchFamily="34" charset="0"/>
                <a:cs typeface="Arial" pitchFamily="34" charset="0"/>
              </a:rPr>
              <a:t>a </a:t>
            </a:r>
            <a:r>
              <a:rPr lang="en-US" sz="2800" spc="-5" dirty="0" smtClean="0">
                <a:latin typeface="Arial" pitchFamily="34" charset="0"/>
                <a:cs typeface="Arial" pitchFamily="34" charset="0"/>
              </a:rPr>
              <a:t>need to classify  </a:t>
            </a:r>
            <a:r>
              <a:rPr lang="en-US" sz="2800" dirty="0" smtClean="0">
                <a:latin typeface="Arial" pitchFamily="34" charset="0"/>
                <a:cs typeface="Arial" pitchFamily="34" charset="0"/>
              </a:rPr>
              <a:t>elements.</a:t>
            </a:r>
          </a:p>
          <a:p>
            <a:pPr marL="12700" marR="357505">
              <a:lnSpc>
                <a:spcPts val="2880"/>
              </a:lnSpc>
              <a:spcBef>
                <a:spcPts val="720"/>
              </a:spcBef>
            </a:pPr>
            <a:r>
              <a:rPr lang="en-US" sz="2800" dirty="0" smtClean="0">
                <a:latin typeface="Arial" pitchFamily="34" charset="0"/>
                <a:cs typeface="Arial" pitchFamily="34" charset="0"/>
              </a:rPr>
              <a:t>Many scientist </a:t>
            </a:r>
            <a:r>
              <a:rPr lang="en-US" sz="2800" spc="-5" dirty="0" smtClean="0">
                <a:latin typeface="Arial" pitchFamily="34" charset="0"/>
                <a:cs typeface="Arial" pitchFamily="34" charset="0"/>
              </a:rPr>
              <a:t>tried to classify </a:t>
            </a:r>
            <a:r>
              <a:rPr lang="en-US" sz="2800" dirty="0" smtClean="0">
                <a:latin typeface="Arial" pitchFamily="34" charset="0"/>
                <a:cs typeface="Arial" pitchFamily="34" charset="0"/>
              </a:rPr>
              <a:t>elements  </a:t>
            </a:r>
            <a:r>
              <a:rPr lang="en-US" sz="2800" spc="-5" dirty="0" smtClean="0">
                <a:latin typeface="Arial" pitchFamily="34" charset="0"/>
                <a:cs typeface="Arial" pitchFamily="34" charset="0"/>
              </a:rPr>
              <a:t>based on different criteria. Some</a:t>
            </a:r>
            <a:r>
              <a:rPr lang="en-US" sz="2800" spc="-55" dirty="0" smtClean="0">
                <a:latin typeface="Arial" pitchFamily="34" charset="0"/>
                <a:cs typeface="Arial" pitchFamily="34" charset="0"/>
              </a:rPr>
              <a:t> </a:t>
            </a:r>
            <a:r>
              <a:rPr lang="en-US" sz="2800" spc="-10" dirty="0" smtClean="0">
                <a:latin typeface="Arial" pitchFamily="34" charset="0"/>
                <a:cs typeface="Arial" pitchFamily="34" charset="0"/>
              </a:rPr>
              <a:t>brought </a:t>
            </a:r>
            <a:r>
              <a:rPr lang="en-US" sz="2800" dirty="0" smtClean="0">
                <a:latin typeface="Arial" pitchFamily="34" charset="0"/>
                <a:cs typeface="Arial" pitchFamily="34" charset="0"/>
              </a:rPr>
              <a:t>success </a:t>
            </a:r>
            <a:r>
              <a:rPr lang="en-US" sz="2800" spc="-10" dirty="0" smtClean="0">
                <a:latin typeface="Arial" pitchFamily="34" charset="0"/>
                <a:cs typeface="Arial" pitchFamily="34" charset="0"/>
              </a:rPr>
              <a:t>while </a:t>
            </a:r>
            <a:r>
              <a:rPr lang="en-US" sz="2800" dirty="0" smtClean="0">
                <a:latin typeface="Arial" pitchFamily="34" charset="0"/>
                <a:cs typeface="Arial" pitchFamily="34" charset="0"/>
              </a:rPr>
              <a:t>some </a:t>
            </a:r>
            <a:r>
              <a:rPr lang="en-US" sz="2800" spc="-5" dirty="0" smtClean="0">
                <a:latin typeface="Arial" pitchFamily="34" charset="0"/>
                <a:cs typeface="Arial" pitchFamily="34" charset="0"/>
              </a:rPr>
              <a:t>did not.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9144000" cy="586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THE ELEMENTS</a:t>
            </a:r>
            <a:br>
              <a:rPr lang="en-US" dirty="0" smtClean="0"/>
            </a:br>
            <a:endParaRPr lang="en-US" dirty="0"/>
          </a:p>
        </p:txBody>
      </p:sp>
      <p:sp>
        <p:nvSpPr>
          <p:cNvPr id="3" name="Content Placeholder 2"/>
          <p:cNvSpPr>
            <a:spLocks noGrp="1"/>
          </p:cNvSpPr>
          <p:nvPr>
            <p:ph idx="1"/>
          </p:nvPr>
        </p:nvSpPr>
        <p:spPr/>
        <p:txBody>
          <a:bodyPr/>
          <a:lstStyle/>
          <a:p>
            <a:pPr>
              <a:buNone/>
            </a:pPr>
            <a:r>
              <a:rPr lang="en-US" b="1" dirty="0" smtClean="0"/>
              <a:t>• Chemists used the properties of</a:t>
            </a:r>
          </a:p>
          <a:p>
            <a:pPr>
              <a:buNone/>
            </a:pPr>
            <a:r>
              <a:rPr lang="en-US" dirty="0" smtClean="0"/>
              <a:t>elements to sort them into groups.</a:t>
            </a:r>
          </a:p>
          <a:p>
            <a:pPr>
              <a:buNone/>
            </a:pPr>
            <a:r>
              <a:rPr lang="en-US" b="1" dirty="0" smtClean="0"/>
              <a:t>• JW. </a:t>
            </a:r>
            <a:r>
              <a:rPr lang="en-US" b="1" dirty="0" err="1" smtClean="0"/>
              <a:t>Dobreiner</a:t>
            </a:r>
            <a:r>
              <a:rPr lang="en-US" b="1" dirty="0" smtClean="0"/>
              <a:t> grouped elements into</a:t>
            </a:r>
          </a:p>
          <a:p>
            <a:pPr>
              <a:buNone/>
            </a:pPr>
            <a:r>
              <a:rPr lang="en-US" dirty="0" smtClean="0"/>
              <a:t>triads.</a:t>
            </a:r>
          </a:p>
          <a:p>
            <a:pPr>
              <a:buNone/>
            </a:pPr>
            <a:r>
              <a:rPr lang="en-US" b="1" dirty="0" smtClean="0"/>
              <a:t>• A triad is a set of three elements with</a:t>
            </a:r>
          </a:p>
          <a:p>
            <a:pPr>
              <a:buNone/>
            </a:pPr>
            <a:r>
              <a:rPr lang="en-US" dirty="0" smtClean="0"/>
              <a:t>similar properties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15" y="609600"/>
            <a:ext cx="9138285" cy="4581525"/>
            <a:chOff x="10667" y="1667255"/>
            <a:chExt cx="9138285" cy="4581525"/>
          </a:xfrm>
        </p:grpSpPr>
        <p:sp>
          <p:nvSpPr>
            <p:cNvPr id="3" name="object 3"/>
            <p:cNvSpPr/>
            <p:nvPr/>
          </p:nvSpPr>
          <p:spPr>
            <a:xfrm>
              <a:off x="10667" y="1676399"/>
              <a:ext cx="4942332" cy="4572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83835" y="1676399"/>
              <a:ext cx="4360164" cy="456285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79264" y="1671827"/>
              <a:ext cx="4364990" cy="4572000"/>
            </a:xfrm>
            <a:custGeom>
              <a:avLst/>
              <a:gdLst/>
              <a:ahLst/>
              <a:cxnLst/>
              <a:rect l="l" t="t" r="r" b="b"/>
              <a:pathLst>
                <a:path w="4364990" h="4572000">
                  <a:moveTo>
                    <a:pt x="0" y="4572000"/>
                  </a:moveTo>
                  <a:lnTo>
                    <a:pt x="4364735" y="4572000"/>
                  </a:lnTo>
                </a:path>
                <a:path w="4364990" h="4572000">
                  <a:moveTo>
                    <a:pt x="4364735" y="0"/>
                  </a:moveTo>
                  <a:lnTo>
                    <a:pt x="0" y="0"/>
                  </a:lnTo>
                  <a:lnTo>
                    <a:pt x="0" y="4572000"/>
                  </a:lnTo>
                </a:path>
              </a:pathLst>
            </a:custGeom>
            <a:ln w="9144">
              <a:solidFill>
                <a:srgbClr val="4F81BC"/>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68362"/>
          </a:xfrm>
        </p:spPr>
        <p:txBody>
          <a:bodyPr/>
          <a:lstStyle/>
          <a:p>
            <a:r>
              <a:rPr lang="en-US" dirty="0" err="1" smtClean="0">
                <a:solidFill>
                  <a:srgbClr val="FF0000"/>
                </a:solidFill>
              </a:rPr>
              <a:t>Dobereiner’s</a:t>
            </a:r>
            <a:r>
              <a:rPr lang="en-US" dirty="0" smtClean="0">
                <a:solidFill>
                  <a:srgbClr val="FF0000"/>
                </a:solidFill>
              </a:rPr>
              <a:t> Triads</a:t>
            </a:r>
            <a:endParaRPr lang="en-US" dirty="0">
              <a:solidFill>
                <a:srgbClr val="FF0000"/>
              </a:solidFill>
            </a:endParaRPr>
          </a:p>
        </p:txBody>
      </p:sp>
      <p:sp>
        <p:nvSpPr>
          <p:cNvPr id="3" name="Content Placeholder 2"/>
          <p:cNvSpPr>
            <a:spLocks noGrp="1"/>
          </p:cNvSpPr>
          <p:nvPr>
            <p:ph idx="1"/>
          </p:nvPr>
        </p:nvSpPr>
        <p:spPr>
          <a:xfrm>
            <a:off x="1" y="1066800"/>
            <a:ext cx="9144000" cy="5059363"/>
          </a:xfrm>
        </p:spPr>
        <p:txBody>
          <a:bodyPr>
            <a:noAutofit/>
          </a:bodyPr>
          <a:lstStyle/>
          <a:p>
            <a:pPr>
              <a:buNone/>
            </a:pPr>
            <a:endParaRPr lang="en-US" dirty="0" smtClean="0"/>
          </a:p>
          <a:p>
            <a:pPr>
              <a:buNone/>
            </a:pPr>
            <a:r>
              <a:rPr lang="en-US" b="1" dirty="0" err="1" smtClean="0"/>
              <a:t>Dobereiner</a:t>
            </a:r>
            <a:r>
              <a:rPr lang="en-US" b="1" dirty="0" smtClean="0"/>
              <a:t> classified elements in the increasing order of their atomic masses into groups of three elements called triads. In each triad the atomic mass of the middle element was approximately equal to the average atomic mass of the other two elements.</a:t>
            </a:r>
          </a:p>
          <a:p>
            <a:pPr>
              <a:buNone/>
            </a:pPr>
            <a:r>
              <a:rPr lang="en-US" b="1" dirty="0" smtClean="0"/>
              <a:t>The defect in this classification was that all the then</a:t>
            </a:r>
          </a:p>
          <a:p>
            <a:pPr>
              <a:buNone/>
            </a:pPr>
            <a:r>
              <a:rPr lang="en-US" b="1" dirty="0" smtClean="0"/>
              <a:t>known elements could not be correctly arranged into</a:t>
            </a:r>
          </a:p>
          <a:p>
            <a:pPr>
              <a:buNone/>
            </a:pPr>
            <a:r>
              <a:rPr lang="en-US" b="1" dirty="0" smtClean="0"/>
              <a:t>triads.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990600"/>
            <a:ext cx="4495800" cy="4114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1140" y="252171"/>
            <a:ext cx="3909060" cy="391795"/>
          </a:xfrm>
          <a:prstGeom prst="rect">
            <a:avLst/>
          </a:prstGeom>
        </p:spPr>
        <p:txBody>
          <a:bodyPr vert="horz" wrap="square" lIns="0" tIns="12700" rIns="0" bIns="0" rtlCol="0">
            <a:spAutoFit/>
          </a:bodyPr>
          <a:lstStyle/>
          <a:p>
            <a:pPr marL="12700">
              <a:lnSpc>
                <a:spcPct val="100000"/>
              </a:lnSpc>
              <a:spcBef>
                <a:spcPts val="100"/>
              </a:spcBef>
            </a:pPr>
            <a:r>
              <a:rPr sz="2400" b="0" u="heavy" spc="-605" dirty="0">
                <a:solidFill>
                  <a:srgbClr val="E36C09"/>
                </a:solidFill>
                <a:uFill>
                  <a:solidFill>
                    <a:srgbClr val="E36C09"/>
                  </a:solidFill>
                </a:uFill>
                <a:latin typeface="Times New Roman"/>
                <a:cs typeface="Times New Roman"/>
              </a:rPr>
              <a:t> </a:t>
            </a:r>
            <a:r>
              <a:rPr sz="2400" u="heavy" spc="-5" dirty="0">
                <a:solidFill>
                  <a:srgbClr val="E36C09"/>
                </a:solidFill>
                <a:uFill>
                  <a:solidFill>
                    <a:srgbClr val="E36C09"/>
                  </a:solidFill>
                </a:uFill>
              </a:rPr>
              <a:t>Example </a:t>
            </a:r>
            <a:r>
              <a:rPr sz="2400" u="heavy" dirty="0">
                <a:solidFill>
                  <a:srgbClr val="E36C09"/>
                </a:solidFill>
                <a:uFill>
                  <a:solidFill>
                    <a:srgbClr val="E36C09"/>
                  </a:solidFill>
                </a:uFill>
              </a:rPr>
              <a:t>of </a:t>
            </a:r>
            <a:r>
              <a:rPr sz="2400" u="heavy" spc="-10" dirty="0">
                <a:solidFill>
                  <a:srgbClr val="E36C09"/>
                </a:solidFill>
                <a:uFill>
                  <a:solidFill>
                    <a:srgbClr val="E36C09"/>
                  </a:solidFill>
                </a:uFill>
              </a:rPr>
              <a:t>Dobereiner’s</a:t>
            </a:r>
            <a:r>
              <a:rPr sz="2400" u="heavy" spc="-100" dirty="0">
                <a:solidFill>
                  <a:srgbClr val="E36C09"/>
                </a:solidFill>
                <a:uFill>
                  <a:solidFill>
                    <a:srgbClr val="E36C09"/>
                  </a:solidFill>
                </a:uFill>
              </a:rPr>
              <a:t> </a:t>
            </a:r>
            <a:r>
              <a:rPr sz="2400" u="heavy" spc="-25" dirty="0">
                <a:solidFill>
                  <a:srgbClr val="E36C09"/>
                </a:solidFill>
                <a:uFill>
                  <a:solidFill>
                    <a:srgbClr val="E36C09"/>
                  </a:solidFill>
                </a:uFill>
              </a:rPr>
              <a:t>Triad:</a:t>
            </a:r>
            <a:endParaRPr sz="2400">
              <a:latin typeface="Times New Roman"/>
              <a:cs typeface="Times New Roman"/>
            </a:endParaRPr>
          </a:p>
        </p:txBody>
      </p:sp>
      <p:sp>
        <p:nvSpPr>
          <p:cNvPr id="4" name="object 4"/>
          <p:cNvSpPr txBox="1"/>
          <p:nvPr/>
        </p:nvSpPr>
        <p:spPr>
          <a:xfrm>
            <a:off x="231140" y="1219200"/>
            <a:ext cx="8684260" cy="5426101"/>
          </a:xfrm>
          <a:prstGeom prst="rect">
            <a:avLst/>
          </a:prstGeom>
        </p:spPr>
        <p:txBody>
          <a:bodyPr vert="horz" wrap="square" lIns="0" tIns="12700" rIns="0" bIns="0" rtlCol="0">
            <a:spAutoFit/>
          </a:bodyPr>
          <a:lstStyle/>
          <a:p>
            <a:pPr marL="12700">
              <a:lnSpc>
                <a:spcPct val="100000"/>
              </a:lnSpc>
              <a:spcBef>
                <a:spcPts val="100"/>
              </a:spcBef>
              <a:tabLst>
                <a:tab pos="1358265" algn="l"/>
              </a:tabLst>
            </a:pPr>
            <a:r>
              <a:rPr sz="2400" u="heavy" spc="-5" dirty="0">
                <a:uFill>
                  <a:solidFill>
                    <a:srgbClr val="000000"/>
                  </a:solidFill>
                </a:uFill>
                <a:latin typeface="Arial" pitchFamily="34" charset="0"/>
                <a:cs typeface="Arial" pitchFamily="34" charset="0"/>
              </a:rPr>
              <a:t>Element</a:t>
            </a:r>
            <a:r>
              <a:rPr sz="2400" spc="-5" dirty="0">
                <a:latin typeface="Arial" pitchFamily="34" charset="0"/>
                <a:cs typeface="Arial" pitchFamily="34" charset="0"/>
              </a:rPr>
              <a:t>	</a:t>
            </a:r>
            <a:r>
              <a:rPr sz="2400" u="heavy" spc="-15" dirty="0">
                <a:uFill>
                  <a:solidFill>
                    <a:srgbClr val="000000"/>
                  </a:solidFill>
                </a:uFill>
                <a:latin typeface="Arial" pitchFamily="34" charset="0"/>
                <a:cs typeface="Arial" pitchFamily="34" charset="0"/>
              </a:rPr>
              <a:t>Atomic</a:t>
            </a:r>
            <a:r>
              <a:rPr sz="2400" u="heavy" spc="-20" dirty="0">
                <a:uFill>
                  <a:solidFill>
                    <a:srgbClr val="000000"/>
                  </a:solidFill>
                </a:uFill>
                <a:latin typeface="Arial" pitchFamily="34" charset="0"/>
                <a:cs typeface="Arial" pitchFamily="34" charset="0"/>
              </a:rPr>
              <a:t> </a:t>
            </a:r>
            <a:r>
              <a:rPr sz="2400" u="heavy" dirty="0">
                <a:uFill>
                  <a:solidFill>
                    <a:srgbClr val="000000"/>
                  </a:solidFill>
                </a:uFill>
                <a:latin typeface="Arial" pitchFamily="34" charset="0"/>
                <a:cs typeface="Arial" pitchFamily="34" charset="0"/>
              </a:rPr>
              <a:t>mass</a:t>
            </a:r>
            <a:endParaRPr sz="2400">
              <a:latin typeface="Arial" pitchFamily="34" charset="0"/>
              <a:cs typeface="Arial" pitchFamily="34" charset="0"/>
            </a:endParaRPr>
          </a:p>
          <a:p>
            <a:pPr>
              <a:lnSpc>
                <a:spcPct val="100000"/>
              </a:lnSpc>
              <a:spcBef>
                <a:spcPts val="15"/>
              </a:spcBef>
            </a:pPr>
            <a:endParaRPr sz="2400">
              <a:latin typeface="Arial" pitchFamily="34" charset="0"/>
              <a:cs typeface="Arial" pitchFamily="34" charset="0"/>
            </a:endParaRPr>
          </a:p>
          <a:p>
            <a:pPr marL="12700">
              <a:lnSpc>
                <a:spcPct val="100000"/>
              </a:lnSpc>
              <a:tabLst>
                <a:tab pos="1421130" algn="l"/>
              </a:tabLst>
            </a:pPr>
            <a:r>
              <a:rPr sz="2400" dirty="0">
                <a:latin typeface="Arial" pitchFamily="34" charset="0"/>
                <a:cs typeface="Arial" pitchFamily="34" charset="0"/>
              </a:rPr>
              <a:t>Lithium:	</a:t>
            </a:r>
            <a:r>
              <a:rPr sz="2400" spc="-5" dirty="0">
                <a:latin typeface="Arial" pitchFamily="34" charset="0"/>
                <a:cs typeface="Arial" pitchFamily="34" charset="0"/>
              </a:rPr>
              <a:t>7amu</a:t>
            </a:r>
            <a:endParaRPr sz="2400">
              <a:latin typeface="Arial" pitchFamily="34" charset="0"/>
              <a:cs typeface="Arial" pitchFamily="34" charset="0"/>
            </a:endParaRPr>
          </a:p>
          <a:p>
            <a:pPr marL="12700" marR="6332855">
              <a:lnSpc>
                <a:spcPct val="100000"/>
              </a:lnSpc>
              <a:tabLst>
                <a:tab pos="1402080" algn="l"/>
              </a:tabLst>
            </a:pPr>
            <a:r>
              <a:rPr sz="2400" spc="-5" dirty="0">
                <a:latin typeface="Arial" pitchFamily="34" charset="0"/>
                <a:cs typeface="Arial" pitchFamily="34" charset="0"/>
              </a:rPr>
              <a:t>Sod</a:t>
            </a:r>
            <a:r>
              <a:rPr sz="2400" spc="5" dirty="0">
                <a:latin typeface="Arial" pitchFamily="34" charset="0"/>
                <a:cs typeface="Arial" pitchFamily="34" charset="0"/>
              </a:rPr>
              <a:t>i</a:t>
            </a:r>
            <a:r>
              <a:rPr sz="2400" spc="-5" dirty="0">
                <a:latin typeface="Arial" pitchFamily="34" charset="0"/>
                <a:cs typeface="Arial" pitchFamily="34" charset="0"/>
              </a:rPr>
              <a:t>um</a:t>
            </a:r>
            <a:r>
              <a:rPr sz="2400" dirty="0">
                <a:latin typeface="Arial" pitchFamily="34" charset="0"/>
                <a:cs typeface="Arial" pitchFamily="34" charset="0"/>
              </a:rPr>
              <a:t>:	</a:t>
            </a:r>
            <a:r>
              <a:rPr sz="2400" spc="-590" dirty="0">
                <a:latin typeface="Arial" pitchFamily="34" charset="0"/>
                <a:cs typeface="Arial" pitchFamily="34" charset="0"/>
              </a:rPr>
              <a:t> </a:t>
            </a:r>
            <a:r>
              <a:rPr sz="2400" spc="-5" dirty="0">
                <a:latin typeface="Arial" pitchFamily="34" charset="0"/>
                <a:cs typeface="Arial" pitchFamily="34" charset="0"/>
              </a:rPr>
              <a:t>2</a:t>
            </a:r>
            <a:r>
              <a:rPr sz="2400" spc="5" dirty="0">
                <a:latin typeface="Arial" pitchFamily="34" charset="0"/>
                <a:cs typeface="Arial" pitchFamily="34" charset="0"/>
              </a:rPr>
              <a:t>3</a:t>
            </a:r>
            <a:r>
              <a:rPr sz="2400" spc="-10" dirty="0">
                <a:latin typeface="Arial" pitchFamily="34" charset="0"/>
                <a:cs typeface="Arial" pitchFamily="34" charset="0"/>
              </a:rPr>
              <a:t>a</a:t>
            </a:r>
            <a:r>
              <a:rPr sz="2400" dirty="0">
                <a:latin typeface="Arial" pitchFamily="34" charset="0"/>
                <a:cs typeface="Arial" pitchFamily="34" charset="0"/>
              </a:rPr>
              <a:t>mu  Potas</a:t>
            </a:r>
            <a:r>
              <a:rPr sz="2400" spc="-10" dirty="0">
                <a:latin typeface="Arial" pitchFamily="34" charset="0"/>
                <a:cs typeface="Arial" pitchFamily="34" charset="0"/>
              </a:rPr>
              <a:t>s</a:t>
            </a:r>
            <a:r>
              <a:rPr sz="2400" spc="-5" dirty="0">
                <a:latin typeface="Arial" pitchFamily="34" charset="0"/>
                <a:cs typeface="Arial" pitchFamily="34" charset="0"/>
              </a:rPr>
              <a:t>iu</a:t>
            </a:r>
            <a:r>
              <a:rPr sz="2400" spc="5" dirty="0">
                <a:latin typeface="Arial" pitchFamily="34" charset="0"/>
                <a:cs typeface="Arial" pitchFamily="34" charset="0"/>
              </a:rPr>
              <a:t>m</a:t>
            </a:r>
            <a:r>
              <a:rPr sz="2400" dirty="0">
                <a:latin typeface="Arial" pitchFamily="34" charset="0"/>
                <a:cs typeface="Arial" pitchFamily="34" charset="0"/>
              </a:rPr>
              <a:t>:	</a:t>
            </a:r>
            <a:r>
              <a:rPr sz="2400" spc="-5" dirty="0">
                <a:latin typeface="Arial" pitchFamily="34" charset="0"/>
                <a:cs typeface="Arial" pitchFamily="34" charset="0"/>
              </a:rPr>
              <a:t>39amu</a:t>
            </a:r>
            <a:endParaRPr sz="2400">
              <a:latin typeface="Arial" pitchFamily="34" charset="0"/>
              <a:cs typeface="Arial" pitchFamily="34" charset="0"/>
            </a:endParaRPr>
          </a:p>
          <a:p>
            <a:pPr>
              <a:lnSpc>
                <a:spcPct val="100000"/>
              </a:lnSpc>
              <a:spcBef>
                <a:spcPts val="25"/>
              </a:spcBef>
            </a:pPr>
            <a:endParaRPr sz="2400">
              <a:latin typeface="Arial" pitchFamily="34" charset="0"/>
              <a:cs typeface="Arial" pitchFamily="34" charset="0"/>
            </a:endParaRPr>
          </a:p>
          <a:p>
            <a:pPr marL="12700" marR="526415">
              <a:lnSpc>
                <a:spcPts val="2020"/>
              </a:lnSpc>
            </a:pPr>
            <a:r>
              <a:rPr sz="2400" spc="-5" dirty="0">
                <a:latin typeface="Arial" pitchFamily="34" charset="0"/>
                <a:cs typeface="Arial" pitchFamily="34" charset="0"/>
              </a:rPr>
              <a:t>So, this is </a:t>
            </a:r>
            <a:r>
              <a:rPr sz="2400" dirty="0">
                <a:latin typeface="Arial" pitchFamily="34" charset="0"/>
                <a:cs typeface="Arial" pitchFamily="34" charset="0"/>
              </a:rPr>
              <a:t>one example of his </a:t>
            </a:r>
            <a:r>
              <a:rPr sz="2400" spc="-5" dirty="0">
                <a:latin typeface="Arial" pitchFamily="34" charset="0"/>
                <a:cs typeface="Arial" pitchFamily="34" charset="0"/>
              </a:rPr>
              <a:t>triad. In this triad </a:t>
            </a:r>
            <a:r>
              <a:rPr sz="2400" dirty="0">
                <a:latin typeface="Arial" pitchFamily="34" charset="0"/>
                <a:cs typeface="Arial" pitchFamily="34" charset="0"/>
              </a:rPr>
              <a:t>atomic mass of  sodium </a:t>
            </a:r>
            <a:r>
              <a:rPr sz="2400" spc="-5" dirty="0">
                <a:latin typeface="Arial" pitchFamily="34" charset="0"/>
                <a:cs typeface="Arial" pitchFamily="34" charset="0"/>
              </a:rPr>
              <a:t>is </a:t>
            </a:r>
            <a:r>
              <a:rPr sz="2400" dirty="0">
                <a:latin typeface="Arial" pitchFamily="34" charset="0"/>
                <a:cs typeface="Arial" pitchFamily="34" charset="0"/>
              </a:rPr>
              <a:t>average of </a:t>
            </a:r>
            <a:r>
              <a:rPr sz="2400" spc="-5" dirty="0">
                <a:latin typeface="Arial" pitchFamily="34" charset="0"/>
                <a:cs typeface="Arial" pitchFamily="34" charset="0"/>
              </a:rPr>
              <a:t>the other </a:t>
            </a:r>
            <a:r>
              <a:rPr sz="2400" spc="-10" dirty="0">
                <a:latin typeface="Arial" pitchFamily="34" charset="0"/>
                <a:cs typeface="Arial" pitchFamily="34" charset="0"/>
              </a:rPr>
              <a:t>two </a:t>
            </a:r>
            <a:r>
              <a:rPr sz="2400" dirty="0">
                <a:latin typeface="Arial" pitchFamily="34" charset="0"/>
                <a:cs typeface="Arial" pitchFamily="34" charset="0"/>
              </a:rPr>
              <a:t>atomic</a:t>
            </a:r>
            <a:r>
              <a:rPr sz="2400" spc="-15" dirty="0">
                <a:latin typeface="Arial" pitchFamily="34" charset="0"/>
                <a:cs typeface="Arial" pitchFamily="34" charset="0"/>
              </a:rPr>
              <a:t> </a:t>
            </a:r>
            <a:r>
              <a:rPr sz="2400" dirty="0">
                <a:latin typeface="Arial" pitchFamily="34" charset="0"/>
                <a:cs typeface="Arial" pitchFamily="34" charset="0"/>
              </a:rPr>
              <a:t>mass.</a:t>
            </a:r>
            <a:endParaRPr sz="2400">
              <a:latin typeface="Arial" pitchFamily="34" charset="0"/>
              <a:cs typeface="Arial" pitchFamily="34" charset="0"/>
            </a:endParaRPr>
          </a:p>
          <a:p>
            <a:pPr marL="91440">
              <a:lnSpc>
                <a:spcPct val="100000"/>
              </a:lnSpc>
              <a:spcBef>
                <a:spcPts val="10"/>
              </a:spcBef>
            </a:pPr>
            <a:r>
              <a:rPr sz="2400" spc="-5" dirty="0">
                <a:latin typeface="Arial" pitchFamily="34" charset="0"/>
                <a:cs typeface="Arial" pitchFamily="34" charset="0"/>
              </a:rPr>
              <a:t>i.e. 7+39/2 </a:t>
            </a:r>
            <a:r>
              <a:rPr sz="2400" dirty="0">
                <a:latin typeface="Arial" pitchFamily="34" charset="0"/>
                <a:cs typeface="Arial" pitchFamily="34" charset="0"/>
              </a:rPr>
              <a:t>= </a:t>
            </a:r>
            <a:r>
              <a:rPr sz="2400" spc="-5" dirty="0">
                <a:latin typeface="Arial" pitchFamily="34" charset="0"/>
                <a:cs typeface="Arial" pitchFamily="34" charset="0"/>
              </a:rPr>
              <a:t>46/2 </a:t>
            </a:r>
            <a:r>
              <a:rPr sz="2400" dirty="0">
                <a:latin typeface="Arial" pitchFamily="34" charset="0"/>
                <a:cs typeface="Arial" pitchFamily="34" charset="0"/>
              </a:rPr>
              <a:t>=</a:t>
            </a:r>
            <a:r>
              <a:rPr sz="2400" spc="15" dirty="0">
                <a:latin typeface="Arial" pitchFamily="34" charset="0"/>
                <a:cs typeface="Arial" pitchFamily="34" charset="0"/>
              </a:rPr>
              <a:t> </a:t>
            </a:r>
            <a:r>
              <a:rPr sz="2400" dirty="0">
                <a:latin typeface="Arial" pitchFamily="34" charset="0"/>
                <a:cs typeface="Arial" pitchFamily="34" charset="0"/>
              </a:rPr>
              <a:t>23amu.</a:t>
            </a:r>
            <a:endParaRPr sz="2400">
              <a:latin typeface="Arial" pitchFamily="34" charset="0"/>
              <a:cs typeface="Arial" pitchFamily="34" charset="0"/>
            </a:endParaRPr>
          </a:p>
          <a:p>
            <a:pPr marL="12700">
              <a:lnSpc>
                <a:spcPct val="100000"/>
              </a:lnSpc>
              <a:spcBef>
                <a:spcPts val="2510"/>
              </a:spcBef>
            </a:pPr>
            <a:r>
              <a:rPr sz="2400" b="1" u="heavy" spc="-10" dirty="0">
                <a:uFill>
                  <a:solidFill>
                    <a:srgbClr val="E36C09"/>
                  </a:solidFill>
                </a:uFill>
                <a:latin typeface="Arial" pitchFamily="34" charset="0"/>
                <a:cs typeface="Arial" pitchFamily="34" charset="0"/>
              </a:rPr>
              <a:t>Limitation </a:t>
            </a:r>
            <a:r>
              <a:rPr sz="2400" b="1" u="heavy" dirty="0">
                <a:uFill>
                  <a:solidFill>
                    <a:srgbClr val="E36C09"/>
                  </a:solidFill>
                </a:uFill>
                <a:latin typeface="Arial" pitchFamily="34" charset="0"/>
                <a:cs typeface="Arial" pitchFamily="34" charset="0"/>
              </a:rPr>
              <a:t>of </a:t>
            </a:r>
            <a:r>
              <a:rPr sz="2400" b="1" u="heavy" spc="-5" dirty="0">
                <a:uFill>
                  <a:solidFill>
                    <a:srgbClr val="E36C09"/>
                  </a:solidFill>
                </a:uFill>
                <a:latin typeface="Arial" pitchFamily="34" charset="0"/>
                <a:cs typeface="Arial" pitchFamily="34" charset="0"/>
              </a:rPr>
              <a:t>his </a:t>
            </a:r>
            <a:r>
              <a:rPr sz="2400" b="1" u="heavy" spc="-25" dirty="0">
                <a:uFill>
                  <a:solidFill>
                    <a:srgbClr val="E36C09"/>
                  </a:solidFill>
                </a:uFill>
                <a:latin typeface="Arial" pitchFamily="34" charset="0"/>
                <a:cs typeface="Arial" pitchFamily="34" charset="0"/>
              </a:rPr>
              <a:t>Triad:</a:t>
            </a:r>
            <a:endParaRPr sz="2400">
              <a:latin typeface="Arial" pitchFamily="34" charset="0"/>
              <a:cs typeface="Arial" pitchFamily="34" charset="0"/>
            </a:endParaRPr>
          </a:p>
          <a:p>
            <a:pPr>
              <a:lnSpc>
                <a:spcPct val="100000"/>
              </a:lnSpc>
              <a:spcBef>
                <a:spcPts val="40"/>
              </a:spcBef>
            </a:pPr>
            <a:endParaRPr sz="2400">
              <a:latin typeface="Arial" pitchFamily="34" charset="0"/>
              <a:cs typeface="Arial" pitchFamily="34" charset="0"/>
            </a:endParaRPr>
          </a:p>
          <a:p>
            <a:pPr marL="12700" marR="5080">
              <a:lnSpc>
                <a:spcPct val="80100"/>
              </a:lnSpc>
            </a:pPr>
            <a:r>
              <a:rPr sz="2400" dirty="0">
                <a:latin typeface="Arial" pitchFamily="34" charset="0"/>
                <a:cs typeface="Arial" pitchFamily="34" charset="0"/>
              </a:rPr>
              <a:t>Dobereiner could only </a:t>
            </a:r>
            <a:r>
              <a:rPr sz="2400" spc="-5" dirty="0">
                <a:latin typeface="Arial" pitchFamily="34" charset="0"/>
                <a:cs typeface="Arial" pitchFamily="34" charset="0"/>
              </a:rPr>
              <a:t>find three </a:t>
            </a:r>
            <a:r>
              <a:rPr sz="2400" dirty="0">
                <a:latin typeface="Arial" pitchFamily="34" charset="0"/>
                <a:cs typeface="Arial" pitchFamily="34" charset="0"/>
              </a:rPr>
              <a:t>such </a:t>
            </a:r>
            <a:r>
              <a:rPr sz="2400" spc="-5" dirty="0">
                <a:latin typeface="Arial" pitchFamily="34" charset="0"/>
                <a:cs typeface="Arial" pitchFamily="34" charset="0"/>
              </a:rPr>
              <a:t>triads from the elements  </a:t>
            </a:r>
            <a:r>
              <a:rPr sz="2400">
                <a:latin typeface="Arial" pitchFamily="34" charset="0"/>
                <a:cs typeface="Arial" pitchFamily="34" charset="0"/>
              </a:rPr>
              <a:t>known </a:t>
            </a:r>
            <a:r>
              <a:rPr sz="2400" smtClean="0">
                <a:latin typeface="Arial" pitchFamily="34" charset="0"/>
                <a:cs typeface="Arial" pitchFamily="34" charset="0"/>
              </a:rPr>
              <a:t>at </a:t>
            </a:r>
            <a:r>
              <a:rPr sz="2400" spc="-5" smtClean="0">
                <a:latin typeface="Arial" pitchFamily="34" charset="0"/>
                <a:cs typeface="Arial" pitchFamily="34" charset="0"/>
              </a:rPr>
              <a:t>that </a:t>
            </a:r>
            <a:r>
              <a:rPr sz="2400" spc="-10" smtClean="0">
                <a:latin typeface="Arial" pitchFamily="34" charset="0"/>
                <a:cs typeface="Arial" pitchFamily="34" charset="0"/>
              </a:rPr>
              <a:t>time</a:t>
            </a:r>
            <a:r>
              <a:rPr sz="2400" spc="-10" dirty="0">
                <a:latin typeface="Arial" pitchFamily="34" charset="0"/>
                <a:cs typeface="Arial" pitchFamily="34" charset="0"/>
              </a:rPr>
              <a:t>. </a:t>
            </a:r>
            <a:r>
              <a:rPr sz="2400" dirty="0">
                <a:latin typeface="Arial" pitchFamily="34" charset="0"/>
                <a:cs typeface="Arial" pitchFamily="34" charset="0"/>
              </a:rPr>
              <a:t>Thus </a:t>
            </a:r>
            <a:r>
              <a:rPr sz="2400" spc="-5" dirty="0">
                <a:latin typeface="Arial" pitchFamily="34" charset="0"/>
                <a:cs typeface="Arial" pitchFamily="34" charset="0"/>
              </a:rPr>
              <a:t>this system </a:t>
            </a:r>
            <a:r>
              <a:rPr sz="2400" dirty="0">
                <a:latin typeface="Arial" pitchFamily="34" charset="0"/>
                <a:cs typeface="Arial" pitchFamily="34" charset="0"/>
              </a:rPr>
              <a:t>of </a:t>
            </a:r>
            <a:r>
              <a:rPr sz="2400" spc="-5" dirty="0">
                <a:latin typeface="Arial" pitchFamily="34" charset="0"/>
                <a:cs typeface="Arial" pitchFamily="34" charset="0"/>
              </a:rPr>
              <a:t>classification </a:t>
            </a:r>
            <a:r>
              <a:rPr sz="2400" dirty="0">
                <a:latin typeface="Arial" pitchFamily="34" charset="0"/>
                <a:cs typeface="Arial" pitchFamily="34" charset="0"/>
              </a:rPr>
              <a:t>was </a:t>
            </a:r>
            <a:r>
              <a:rPr sz="2400" spc="-5" dirty="0">
                <a:latin typeface="Arial" pitchFamily="34" charset="0"/>
                <a:cs typeface="Arial" pitchFamily="34" charset="0"/>
              </a:rPr>
              <a:t>not found  to be</a:t>
            </a:r>
            <a:r>
              <a:rPr sz="2400" spc="-20" dirty="0">
                <a:latin typeface="Arial" pitchFamily="34" charset="0"/>
                <a:cs typeface="Arial" pitchFamily="34" charset="0"/>
              </a:rPr>
              <a:t> </a:t>
            </a:r>
            <a:r>
              <a:rPr sz="2400">
                <a:latin typeface="Arial" pitchFamily="34" charset="0"/>
                <a:cs typeface="Arial" pitchFamily="34" charset="0"/>
              </a:rPr>
              <a:t>useful</a:t>
            </a:r>
            <a:r>
              <a:rPr sz="2000" smtClean="0">
                <a:solidFill>
                  <a:srgbClr val="001F5F"/>
                </a:solidFill>
                <a:latin typeface="Arial" pitchFamily="34" charset="0"/>
                <a:cs typeface="Arial" pitchFamily="34" charset="0"/>
              </a:rPr>
              <a:t>.</a:t>
            </a:r>
            <a:endParaRPr sz="200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2587" y="429259"/>
            <a:ext cx="7499984" cy="802640"/>
            <a:chOff x="132587" y="429259"/>
            <a:chExt cx="7499984" cy="802640"/>
          </a:xfrm>
        </p:grpSpPr>
        <p:sp>
          <p:nvSpPr>
            <p:cNvPr id="3" name="object 3"/>
            <p:cNvSpPr/>
            <p:nvPr/>
          </p:nvSpPr>
          <p:spPr>
            <a:xfrm>
              <a:off x="190499" y="434805"/>
              <a:ext cx="7412735" cy="65637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3542" y="443991"/>
              <a:ext cx="7286193" cy="54838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7553" y="429259"/>
              <a:ext cx="7318184" cy="5791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2587" y="1050036"/>
              <a:ext cx="7499604" cy="18135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5833" y="1077468"/>
              <a:ext cx="7373620" cy="55244"/>
            </a:xfrm>
            <a:custGeom>
              <a:avLst/>
              <a:gdLst/>
              <a:ahLst/>
              <a:cxnLst/>
              <a:rect l="l" t="t" r="r" b="b"/>
              <a:pathLst>
                <a:path w="7373620" h="55244">
                  <a:moveTo>
                    <a:pt x="7373112" y="0"/>
                  </a:moveTo>
                  <a:lnTo>
                    <a:pt x="0" y="0"/>
                  </a:lnTo>
                  <a:lnTo>
                    <a:pt x="0" y="54864"/>
                  </a:lnTo>
                  <a:lnTo>
                    <a:pt x="7373112" y="54864"/>
                  </a:lnTo>
                  <a:lnTo>
                    <a:pt x="7373112" y="0"/>
                  </a:lnTo>
                  <a:close/>
                </a:path>
              </a:pathLst>
            </a:custGeom>
            <a:solidFill>
              <a:srgbClr val="FFEFE7"/>
            </a:solidFill>
          </p:spPr>
          <p:txBody>
            <a:bodyPr wrap="square" lIns="0" tIns="0" rIns="0" bIns="0" rtlCol="0"/>
            <a:lstStyle/>
            <a:p>
              <a:endParaRPr/>
            </a:p>
          </p:txBody>
        </p:sp>
        <p:sp>
          <p:nvSpPr>
            <p:cNvPr id="8" name="object 8"/>
            <p:cNvSpPr/>
            <p:nvPr/>
          </p:nvSpPr>
          <p:spPr>
            <a:xfrm>
              <a:off x="179831" y="1061465"/>
              <a:ext cx="7405116" cy="86868"/>
            </a:xfrm>
            <a:prstGeom prst="rect">
              <a:avLst/>
            </a:prstGeom>
            <a:blipFill>
              <a:blip r:embed="rId6" cstate="print"/>
              <a:stretch>
                <a:fillRect/>
              </a:stretch>
            </a:blipFill>
          </p:spPr>
          <p:txBody>
            <a:bodyPr wrap="square" lIns="0" tIns="0" rIns="0" bIns="0" rtlCol="0"/>
            <a:lstStyle/>
            <a:p>
              <a:endParaRPr/>
            </a:p>
          </p:txBody>
        </p:sp>
      </p:grpSp>
      <p:grpSp>
        <p:nvGrpSpPr>
          <p:cNvPr id="9" name="object 9"/>
          <p:cNvGrpSpPr/>
          <p:nvPr/>
        </p:nvGrpSpPr>
        <p:grpSpPr>
          <a:xfrm>
            <a:off x="5658611" y="1433830"/>
            <a:ext cx="3248025" cy="803910"/>
            <a:chOff x="5658611" y="1433830"/>
            <a:chExt cx="3248025" cy="803910"/>
          </a:xfrm>
        </p:grpSpPr>
        <p:sp>
          <p:nvSpPr>
            <p:cNvPr id="10" name="object 10"/>
            <p:cNvSpPr/>
            <p:nvPr/>
          </p:nvSpPr>
          <p:spPr>
            <a:xfrm>
              <a:off x="5690615" y="1440645"/>
              <a:ext cx="3191256" cy="65637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754623" y="1449832"/>
              <a:ext cx="3063748" cy="5483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738621" y="1433830"/>
              <a:ext cx="3095699" cy="58038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658611" y="2055876"/>
              <a:ext cx="3247643" cy="181355"/>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721857" y="2083308"/>
              <a:ext cx="3121660" cy="55244"/>
            </a:xfrm>
            <a:custGeom>
              <a:avLst/>
              <a:gdLst/>
              <a:ahLst/>
              <a:cxnLst/>
              <a:rect l="l" t="t" r="r" b="b"/>
              <a:pathLst>
                <a:path w="3121659" h="55244">
                  <a:moveTo>
                    <a:pt x="3121151" y="0"/>
                  </a:moveTo>
                  <a:lnTo>
                    <a:pt x="0" y="0"/>
                  </a:lnTo>
                  <a:lnTo>
                    <a:pt x="0" y="54863"/>
                  </a:lnTo>
                  <a:lnTo>
                    <a:pt x="3121151" y="54863"/>
                  </a:lnTo>
                  <a:lnTo>
                    <a:pt x="3121151" y="0"/>
                  </a:lnTo>
                  <a:close/>
                </a:path>
              </a:pathLst>
            </a:custGeom>
            <a:solidFill>
              <a:srgbClr val="FFEFE7"/>
            </a:solidFill>
          </p:spPr>
          <p:txBody>
            <a:bodyPr wrap="square" lIns="0" tIns="0" rIns="0" bIns="0" rtlCol="0"/>
            <a:lstStyle/>
            <a:p>
              <a:endParaRPr/>
            </a:p>
          </p:txBody>
        </p:sp>
        <p:sp>
          <p:nvSpPr>
            <p:cNvPr id="15" name="object 15"/>
            <p:cNvSpPr/>
            <p:nvPr/>
          </p:nvSpPr>
          <p:spPr>
            <a:xfrm>
              <a:off x="5705855" y="2067306"/>
              <a:ext cx="3153155" cy="86868"/>
            </a:xfrm>
            <a:prstGeom prst="rect">
              <a:avLst/>
            </a:prstGeom>
            <a:blipFill>
              <a:blip r:embed="rId11" cstate="print"/>
              <a:stretch>
                <a:fillRect/>
              </a:stretch>
            </a:blipFill>
          </p:spPr>
          <p:txBody>
            <a:bodyPr wrap="square" lIns="0" tIns="0" rIns="0" bIns="0" rtlCol="0"/>
            <a:lstStyle/>
            <a:p>
              <a:endParaRPr/>
            </a:p>
          </p:txBody>
        </p:sp>
      </p:grpSp>
      <p:sp>
        <p:nvSpPr>
          <p:cNvPr id="16" name="object 16"/>
          <p:cNvSpPr/>
          <p:nvPr/>
        </p:nvSpPr>
        <p:spPr>
          <a:xfrm>
            <a:off x="228600" y="2381735"/>
            <a:ext cx="7427492" cy="4244228"/>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757</Words>
  <Application>Microsoft Office PowerPoint</Application>
  <PresentationFormat>On-screen Show (4:3)</PresentationFormat>
  <Paragraphs>99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PERIODIC CLASSIFICATION OF ELEMENTS</vt:lpstr>
      <vt:lpstr>WHAT IS A PERIODIC TABLE</vt:lpstr>
      <vt:lpstr>NEED FOR CLASSIFICATION OF ELEMENTS</vt:lpstr>
      <vt:lpstr>Slide 4</vt:lpstr>
      <vt:lpstr>ORGANIZING THE ELEMENTS </vt:lpstr>
      <vt:lpstr>Slide 6</vt:lpstr>
      <vt:lpstr>Dobereiner’s Triads</vt:lpstr>
      <vt:lpstr> Example of Dobereiner’s Triad:</vt:lpstr>
      <vt:lpstr>Slide 9</vt:lpstr>
      <vt:lpstr>Slide 10</vt:lpstr>
      <vt:lpstr>Slide 11</vt:lpstr>
      <vt:lpstr>Limitations:</vt:lpstr>
      <vt:lpstr>Slide 13</vt:lpstr>
      <vt:lpstr>Slide 14</vt:lpstr>
      <vt:lpstr>Slide 15</vt:lpstr>
      <vt:lpstr>Achievements of Mendeleev</vt:lpstr>
      <vt:lpstr>LIMITATIONS OF MENDELEEV’S TABLE</vt:lpstr>
      <vt:lpstr>Slide 18</vt:lpstr>
      <vt:lpstr>Slide 19</vt:lpstr>
      <vt:lpstr>Slide 20</vt:lpstr>
      <vt:lpstr>Slide 21</vt:lpstr>
      <vt:lpstr>Slide 22</vt:lpstr>
      <vt:lpstr>Slide 23</vt:lpstr>
      <vt:lpstr>Trends in Periods</vt:lpstr>
      <vt:lpstr>Trends in Groups</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 Singh</dc:creator>
  <cp:lastModifiedBy>S.N Singh</cp:lastModifiedBy>
  <cp:revision>7</cp:revision>
  <dcterms:created xsi:type="dcterms:W3CDTF">2006-08-16T00:00:00Z</dcterms:created>
  <dcterms:modified xsi:type="dcterms:W3CDTF">2020-10-27T13:20:58Z</dcterms:modified>
</cp:coreProperties>
</file>